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64" r:id="rId2"/>
    <p:sldMasterId id="2147483676" r:id="rId3"/>
    <p:sldMasterId id="2147483678" r:id="rId4"/>
    <p:sldMasterId id="2147483683" r:id="rId5"/>
    <p:sldMasterId id="2147483687" r:id="rId6"/>
    <p:sldMasterId id="2147483691" r:id="rId7"/>
  </p:sldMasterIdLst>
  <p:notesMasterIdLst>
    <p:notesMasterId r:id="rId41"/>
  </p:notesMasterIdLst>
  <p:sldIdLst>
    <p:sldId id="279" r:id="rId8"/>
    <p:sldId id="278" r:id="rId9"/>
    <p:sldId id="282" r:id="rId10"/>
    <p:sldId id="283" r:id="rId11"/>
    <p:sldId id="284" r:id="rId12"/>
    <p:sldId id="285" r:id="rId13"/>
    <p:sldId id="309" r:id="rId14"/>
    <p:sldId id="276" r:id="rId15"/>
    <p:sldId id="310" r:id="rId16"/>
    <p:sldId id="301" r:id="rId17"/>
    <p:sldId id="302" r:id="rId18"/>
    <p:sldId id="303" r:id="rId19"/>
    <p:sldId id="304" r:id="rId20"/>
    <p:sldId id="305" r:id="rId21"/>
    <p:sldId id="306" r:id="rId22"/>
    <p:sldId id="307" r:id="rId23"/>
    <p:sldId id="308" r:id="rId24"/>
    <p:sldId id="311"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84748" autoAdjust="0"/>
  </p:normalViewPr>
  <p:slideViewPr>
    <p:cSldViewPr snapToGrid="0">
      <p:cViewPr varScale="1">
        <p:scale>
          <a:sx n="137" d="100"/>
          <a:sy n="137" d="100"/>
        </p:scale>
        <p:origin x="2382" y="13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feldman\Documents\David's%20Documents\Research\Finance%20Benchmarking\Supplementary%20data-07.11.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Capital Contribution</a:t>
            </a:r>
          </a:p>
        </c:rich>
      </c:tx>
      <c:overlay val="0"/>
    </c:title>
    <c:autoTitleDeleted val="0"/>
    <c:plotArea>
      <c:layout/>
      <c:barChart>
        <c:barDir val="col"/>
        <c:grouping val="stacked"/>
        <c:varyColors val="0"/>
        <c:ser>
          <c:idx val="0"/>
          <c:order val="0"/>
          <c:tx>
            <c:strRef>
              <c:f>Sheet8!$A$40</c:f>
              <c:strCache>
                <c:ptCount val="1"/>
                <c:pt idx="0">
                  <c:v>Tax equity</c:v>
                </c:pt>
              </c:strCache>
            </c:strRef>
          </c:tx>
          <c:spPr>
            <a:ln>
              <a:solidFill>
                <a:schemeClr val="tx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Sheet8!$B$39:$D$39</c:f>
              <c:strCache>
                <c:ptCount val="3"/>
                <c:pt idx="0">
                  <c:v>High cost</c:v>
                </c:pt>
                <c:pt idx="1">
                  <c:v>Medium cost</c:v>
                </c:pt>
                <c:pt idx="2">
                  <c:v>Low cost</c:v>
                </c:pt>
              </c:strCache>
            </c:strRef>
          </c:cat>
          <c:val>
            <c:numRef>
              <c:f>Sheet8!$B$40:$D$40</c:f>
              <c:numCache>
                <c:formatCode>0.0%</c:formatCode>
                <c:ptCount val="3"/>
                <c:pt idx="0">
                  <c:v>0.47500000000000003</c:v>
                </c:pt>
                <c:pt idx="1">
                  <c:v>0.4375</c:v>
                </c:pt>
                <c:pt idx="2">
                  <c:v>0.5</c:v>
                </c:pt>
              </c:numCache>
            </c:numRef>
          </c:val>
          <c:extLst>
            <c:ext xmlns:c16="http://schemas.microsoft.com/office/drawing/2014/chart" uri="{C3380CC4-5D6E-409C-BE32-E72D297353CC}">
              <c16:uniqueId val="{00000000-855E-42A1-8259-D19751C744C2}"/>
            </c:ext>
          </c:extLst>
        </c:ser>
        <c:ser>
          <c:idx val="1"/>
          <c:order val="1"/>
          <c:tx>
            <c:strRef>
              <c:f>Sheet8!$A$41</c:f>
              <c:strCache>
                <c:ptCount val="1"/>
                <c:pt idx="0">
                  <c:v>Sponsor equity</c:v>
                </c:pt>
              </c:strCache>
            </c:strRef>
          </c:tx>
          <c:spPr>
            <a:ln>
              <a:solidFill>
                <a:schemeClr val="tx1"/>
              </a:solidFill>
            </a:ln>
          </c:spPr>
          <c:invertIfNegative val="0"/>
          <c:dLbls>
            <c:dLbl>
              <c:idx val="0"/>
              <c:layout>
                <c:manualLayout>
                  <c:x val="2.7777777777777779E-3"/>
                  <c:y val="-2.7777777777777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5E-42A1-8259-D19751C744C2}"/>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Sheet8!$B$39:$D$39</c:f>
              <c:strCache>
                <c:ptCount val="3"/>
                <c:pt idx="0">
                  <c:v>High cost</c:v>
                </c:pt>
                <c:pt idx="1">
                  <c:v>Medium cost</c:v>
                </c:pt>
                <c:pt idx="2">
                  <c:v>Low cost</c:v>
                </c:pt>
              </c:strCache>
            </c:strRef>
          </c:cat>
          <c:val>
            <c:numRef>
              <c:f>Sheet8!$B$41:$D$41</c:f>
              <c:numCache>
                <c:formatCode>0.0%</c:formatCode>
                <c:ptCount val="3"/>
                <c:pt idx="0">
                  <c:v>0.2</c:v>
                </c:pt>
                <c:pt idx="1">
                  <c:v>0.16249999999999998</c:v>
                </c:pt>
                <c:pt idx="2">
                  <c:v>6.25E-2</c:v>
                </c:pt>
              </c:numCache>
            </c:numRef>
          </c:val>
          <c:extLst>
            <c:ext xmlns:c16="http://schemas.microsoft.com/office/drawing/2014/chart" uri="{C3380CC4-5D6E-409C-BE32-E72D297353CC}">
              <c16:uniqueId val="{00000002-855E-42A1-8259-D19751C744C2}"/>
            </c:ext>
          </c:extLst>
        </c:ser>
        <c:ser>
          <c:idx val="2"/>
          <c:order val="2"/>
          <c:tx>
            <c:strRef>
              <c:f>Sheet8!$A$42</c:f>
              <c:strCache>
                <c:ptCount val="1"/>
                <c:pt idx="0">
                  <c:v>Debt</c:v>
                </c:pt>
              </c:strCache>
            </c:strRef>
          </c:tx>
          <c:spPr>
            <a:ln>
              <a:solidFill>
                <a:schemeClr val="tx1"/>
              </a:solidFill>
            </a:ln>
          </c:spPr>
          <c:invertIfNegative val="0"/>
          <c:dLbls>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Sheet8!$B$39:$D$39</c:f>
              <c:strCache>
                <c:ptCount val="3"/>
                <c:pt idx="0">
                  <c:v>High cost</c:v>
                </c:pt>
                <c:pt idx="1">
                  <c:v>Medium cost</c:v>
                </c:pt>
                <c:pt idx="2">
                  <c:v>Low cost</c:v>
                </c:pt>
              </c:strCache>
            </c:strRef>
          </c:cat>
          <c:val>
            <c:numRef>
              <c:f>Sheet8!$B$42:$D$42</c:f>
              <c:numCache>
                <c:formatCode>0.0%</c:formatCode>
                <c:ptCount val="3"/>
                <c:pt idx="0">
                  <c:v>0.32500000000000001</c:v>
                </c:pt>
                <c:pt idx="1">
                  <c:v>0.4</c:v>
                </c:pt>
                <c:pt idx="2">
                  <c:v>0.4375</c:v>
                </c:pt>
              </c:numCache>
            </c:numRef>
          </c:val>
          <c:extLst>
            <c:ext xmlns:c16="http://schemas.microsoft.com/office/drawing/2014/chart" uri="{C3380CC4-5D6E-409C-BE32-E72D297353CC}">
              <c16:uniqueId val="{00000003-855E-42A1-8259-D19751C744C2}"/>
            </c:ext>
          </c:extLst>
        </c:ser>
        <c:dLbls>
          <c:showLegendKey val="0"/>
          <c:showVal val="0"/>
          <c:showCatName val="0"/>
          <c:showSerName val="0"/>
          <c:showPercent val="0"/>
          <c:showBubbleSize val="0"/>
        </c:dLbls>
        <c:gapWidth val="150"/>
        <c:overlap val="100"/>
        <c:axId val="45729664"/>
        <c:axId val="45731200"/>
      </c:barChart>
      <c:catAx>
        <c:axId val="45729664"/>
        <c:scaling>
          <c:orientation val="minMax"/>
        </c:scaling>
        <c:delete val="0"/>
        <c:axPos val="b"/>
        <c:numFmt formatCode="General" sourceLinked="0"/>
        <c:majorTickMark val="out"/>
        <c:minorTickMark val="none"/>
        <c:tickLblPos val="nextTo"/>
        <c:spPr>
          <a:ln>
            <a:solidFill>
              <a:schemeClr val="tx1"/>
            </a:solidFill>
          </a:ln>
        </c:spPr>
        <c:crossAx val="45731200"/>
        <c:crosses val="autoZero"/>
        <c:auto val="1"/>
        <c:lblAlgn val="ctr"/>
        <c:lblOffset val="100"/>
        <c:noMultiLvlLbl val="0"/>
      </c:catAx>
      <c:valAx>
        <c:axId val="45731200"/>
        <c:scaling>
          <c:orientation val="minMax"/>
          <c:max val="1"/>
        </c:scaling>
        <c:delete val="0"/>
        <c:axPos val="l"/>
        <c:majorGridlines>
          <c:spPr>
            <a:ln>
              <a:prstDash val="lgDash"/>
            </a:ln>
          </c:spPr>
        </c:majorGridlines>
        <c:title>
          <c:tx>
            <c:rich>
              <a:bodyPr rot="-5400000" vert="horz"/>
              <a:lstStyle/>
              <a:p>
                <a:pPr>
                  <a:defRPr/>
                </a:pPr>
                <a:r>
                  <a:rPr lang="en-US"/>
                  <a:t>% of Capital Contribution</a:t>
                </a:r>
              </a:p>
            </c:rich>
          </c:tx>
          <c:overlay val="0"/>
        </c:title>
        <c:numFmt formatCode="0%" sourceLinked="0"/>
        <c:majorTickMark val="out"/>
        <c:minorTickMark val="none"/>
        <c:tickLblPos val="nextTo"/>
        <c:spPr>
          <a:ln>
            <a:solidFill>
              <a:schemeClr val="tx1"/>
            </a:solidFill>
          </a:ln>
        </c:spPr>
        <c:crossAx val="45729664"/>
        <c:crosses val="autoZero"/>
        <c:crossBetween val="between"/>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BB6C-62A1-40C1-8110-632234979B28}" type="datetimeFigureOut">
              <a:rPr lang="en-US" smtClean="0"/>
              <a:t>5/23/2019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311D3-9D64-4409-A22B-7CAC4E5C174E}" type="slidenum">
              <a:rPr lang="en-US" smtClean="0"/>
              <a:t>‹#›</a:t>
            </a:fld>
            <a:endParaRPr lang="en-US"/>
          </a:p>
        </p:txBody>
      </p:sp>
    </p:spTree>
    <p:extLst>
      <p:ext uri="{BB962C8B-B14F-4D97-AF65-F5344CB8AC3E}">
        <p14:creationId xmlns:p14="http://schemas.microsoft.com/office/powerpoint/2010/main" val="350160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067ED05-95A0-4784-B417-60049E10E01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62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issues: CRA obligations, loan tenors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860AF2-5C2F-41CC-80C5-F787844D2D7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42135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tell you how to do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will tell you who does what and then add the bells and whistles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B8ECE0-FB9C-6B40-82DD-9D5C592ADC5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6114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tell you how to do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will tell you who does what and then add the bells and whistles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B8ECE0-FB9C-6B40-82DD-9D5C592ADC5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46279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tell you how to do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will tell you who does what and then add the bells and whistles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B8ECE0-FB9C-6B40-82DD-9D5C592ADC5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95451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tell you how to do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will tell you who does what and then add the bells and whistles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B8ECE0-FB9C-6B40-82DD-9D5C592ADC5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775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tell you how to do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will tell you who does what and then add the bells and whistles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B8ECE0-FB9C-6B40-82DD-9D5C592ADC5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95235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tell you how to do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will tell you who does what and then add the bells and whistles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B8ECE0-FB9C-6B40-82DD-9D5C592ADC5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15976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tell you how to do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will tell you who does what and then add the bells and whistles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B8ECE0-FB9C-6B40-82DD-9D5C592ADC5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8245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just</a:t>
            </a:r>
            <a:r>
              <a:rPr lang="en-US" baseline="0" dirty="0"/>
              <a:t> examples; there are others.  </a:t>
            </a:r>
          </a:p>
          <a:p>
            <a:pPr marL="171450" indent="-171450">
              <a:buFont typeface="Arial" panose="020B0604020202020204" pitchFamily="34" charset="0"/>
              <a:buChar char="•"/>
            </a:pPr>
            <a:r>
              <a:rPr lang="en-US" baseline="0" dirty="0"/>
              <a:t>Takeaway is that access to financing is just one in a long list of market barriers that must be addressed in order to encourage more energy efficiency investment.</a:t>
            </a:r>
          </a:p>
          <a:p>
            <a:pPr marL="171450" indent="-171450">
              <a:buFont typeface="Arial" panose="020B0604020202020204" pitchFamily="34" charset="0"/>
              <a:buChar char="•"/>
            </a:pPr>
            <a:r>
              <a:rPr lang="en-US" baseline="0" dirty="0"/>
              <a:t>Need other program features (marketing and education, incentives, technical assistance, etc.) to address non-financing barriers.</a:t>
            </a:r>
            <a:endParaRPr lang="en-US" dirty="0"/>
          </a:p>
        </p:txBody>
      </p:sp>
      <p:sp>
        <p:nvSpPr>
          <p:cNvPr id="4" name="Slide Number Placeholder 3"/>
          <p:cNvSpPr>
            <a:spLocks noGrp="1"/>
          </p:cNvSpPr>
          <p:nvPr>
            <p:ph type="sldNum" sz="quarter" idx="10"/>
          </p:nvPr>
        </p:nvSpPr>
        <p:spPr/>
        <p:txBody>
          <a:bodyPr/>
          <a:lstStyle/>
          <a:p>
            <a:fld id="{9B5311D3-9D64-4409-A22B-7CAC4E5C174E}" type="slidenum">
              <a:rPr lang="en-US" smtClean="0"/>
              <a:t>3</a:t>
            </a:fld>
            <a:endParaRPr lang="en-US"/>
          </a:p>
        </p:txBody>
      </p:sp>
    </p:spTree>
    <p:extLst>
      <p:ext uri="{BB962C8B-B14F-4D97-AF65-F5344CB8AC3E}">
        <p14:creationId xmlns:p14="http://schemas.microsoft.com/office/powerpoint/2010/main" val="1964849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Orange</a:t>
            </a:r>
            <a:r>
              <a:rPr lang="en-US" baseline="0" dirty="0"/>
              <a:t> boxes correspond to column headings on next slide.</a:t>
            </a:r>
          </a:p>
          <a:p>
            <a:pPr marL="171450" indent="-171450">
              <a:buFont typeface="Arial" panose="020B0604020202020204" pitchFamily="34" charset="0"/>
              <a:buChar char="•"/>
            </a:pPr>
            <a:r>
              <a:rPr lang="en-US" baseline="0" dirty="0"/>
              <a:t>Main takeaway: all these financing options fit on one slide, so this world is more accessible than you might think.</a:t>
            </a:r>
            <a:endParaRPr lang="en-US" dirty="0"/>
          </a:p>
        </p:txBody>
      </p:sp>
      <p:sp>
        <p:nvSpPr>
          <p:cNvPr id="4" name="Slide Number Placeholder 3"/>
          <p:cNvSpPr>
            <a:spLocks noGrp="1"/>
          </p:cNvSpPr>
          <p:nvPr>
            <p:ph type="sldNum" sz="quarter" idx="10"/>
          </p:nvPr>
        </p:nvSpPr>
        <p:spPr/>
        <p:txBody>
          <a:bodyPr/>
          <a:lstStyle/>
          <a:p>
            <a:fld id="{9B5311D3-9D64-4409-A22B-7CAC4E5C174E}" type="slidenum">
              <a:rPr lang="en-US" smtClean="0"/>
              <a:t>4</a:t>
            </a:fld>
            <a:endParaRPr lang="en-US"/>
          </a:p>
        </p:txBody>
      </p:sp>
    </p:spTree>
    <p:extLst>
      <p:ext uri="{BB962C8B-B14F-4D97-AF65-F5344CB8AC3E}">
        <p14:creationId xmlns:p14="http://schemas.microsoft.com/office/powerpoint/2010/main" val="477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features = product designs intended to address specific market barriers.</a:t>
            </a:r>
          </a:p>
          <a:p>
            <a:r>
              <a:rPr lang="en-US" dirty="0">
                <a:solidFill>
                  <a:srgbClr val="00B050"/>
                </a:solidFill>
                <a:sym typeface="Wingdings" panose="05000000000000000000" pitchFamily="2" charset="2"/>
              </a:rPr>
              <a:t></a:t>
            </a:r>
            <a:r>
              <a:rPr lang="en-US" dirty="0"/>
              <a:t>= strong</a:t>
            </a:r>
            <a:r>
              <a:rPr lang="en-US" baseline="0" dirty="0"/>
              <a:t> on this feature.  ~ = in between.  x = weaker on this feature.</a:t>
            </a:r>
          </a:p>
          <a:p>
            <a:r>
              <a:rPr lang="en-US" baseline="0" dirty="0"/>
              <a:t>These are rules of thumb.  Credit enhancement, design tweaks, investments in education, etc. can improve products along these dimensions.</a:t>
            </a:r>
            <a:endParaRPr lang="en-US" dirty="0"/>
          </a:p>
        </p:txBody>
      </p:sp>
      <p:sp>
        <p:nvSpPr>
          <p:cNvPr id="4" name="Slide Number Placeholder 3"/>
          <p:cNvSpPr>
            <a:spLocks noGrp="1"/>
          </p:cNvSpPr>
          <p:nvPr>
            <p:ph type="sldNum" sz="quarter" idx="10"/>
          </p:nvPr>
        </p:nvSpPr>
        <p:spPr/>
        <p:txBody>
          <a:bodyPr/>
          <a:lstStyle/>
          <a:p>
            <a:fld id="{9B5311D3-9D64-4409-A22B-7CAC4E5C174E}" type="slidenum">
              <a:rPr lang="en-US" smtClean="0"/>
              <a:t>5</a:t>
            </a:fld>
            <a:endParaRPr lang="en-US"/>
          </a:p>
        </p:txBody>
      </p:sp>
    </p:spTree>
    <p:extLst>
      <p:ext uri="{BB962C8B-B14F-4D97-AF65-F5344CB8AC3E}">
        <p14:creationId xmlns:p14="http://schemas.microsoft.com/office/powerpoint/2010/main" val="224596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a:t>
            </a:r>
            <a:r>
              <a:rPr lang="en-US" baseline="0" dirty="0"/>
              <a:t> = More of a barrier; Yellow = In between; Green = Less of a barrier</a:t>
            </a:r>
            <a:endParaRPr lang="en-US" dirty="0"/>
          </a:p>
        </p:txBody>
      </p:sp>
      <p:sp>
        <p:nvSpPr>
          <p:cNvPr id="4" name="Slide Number Placeholder 3"/>
          <p:cNvSpPr>
            <a:spLocks noGrp="1"/>
          </p:cNvSpPr>
          <p:nvPr>
            <p:ph type="sldNum" sz="quarter" idx="10"/>
          </p:nvPr>
        </p:nvSpPr>
        <p:spPr/>
        <p:txBody>
          <a:bodyPr/>
          <a:lstStyle/>
          <a:p>
            <a:fld id="{9B5311D3-9D64-4409-A22B-7CAC4E5C174E}" type="slidenum">
              <a:rPr lang="en-US" smtClean="0"/>
              <a:t>6</a:t>
            </a:fld>
            <a:endParaRPr lang="en-US"/>
          </a:p>
        </p:txBody>
      </p:sp>
    </p:spTree>
    <p:extLst>
      <p:ext uri="{BB962C8B-B14F-4D97-AF65-F5344CB8AC3E}">
        <p14:creationId xmlns:p14="http://schemas.microsoft.com/office/powerpoint/2010/main" val="3285888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CWSRF: </a:t>
            </a:r>
            <a:r>
              <a:rPr lang="en-US" sz="1200" b="1" i="0" kern="1200" dirty="0">
                <a:solidFill>
                  <a:schemeClr val="tx1"/>
                </a:solidFill>
                <a:effectLst/>
                <a:latin typeface="+mn-lt"/>
                <a:ea typeface="+mn-ea"/>
                <a:cs typeface="+mn-cs"/>
              </a:rPr>
              <a:t>Energy efficiency--</a:t>
            </a:r>
            <a:r>
              <a:rPr lang="en-US" sz="1200" b="0" i="0" kern="1200" dirty="0">
                <a:solidFill>
                  <a:schemeClr val="tx1"/>
                </a:solidFill>
                <a:effectLst/>
                <a:latin typeface="+mn-lt"/>
                <a:ea typeface="+mn-ea"/>
                <a:cs typeface="+mn-cs"/>
              </a:rPr>
              <a:t>Assistance to any municipality or inter-municipal, interstate, or state agency for measures to reduce the energy consumption needs for publicly owned treatment works.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CDBG—potential program areas:</a:t>
            </a:r>
            <a:r>
              <a:rPr lang="en-US" sz="1200" b="0" i="0" kern="1200" baseline="0" dirty="0">
                <a:solidFill>
                  <a:schemeClr val="tx1"/>
                </a:solidFill>
                <a:effectLst/>
                <a:latin typeface="+mn-lt"/>
                <a:ea typeface="+mn-ea"/>
                <a:cs typeface="+mn-cs"/>
              </a:rPr>
              <a:t> Entitlement Communities, State Administered CDBG, Section 108 Loan Guarantee, and Neighborhood Stabilization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EECLP—Open to utilities serving towns or unincorporated areas with &lt;20K residents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RGGI—CT, DE, ME, MD, MA, NH, NY, RI, AND VT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CHANGE TO MATRIX</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860AF2-5C2F-41CC-80C5-F787844D2D7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6281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CWSRF: </a:t>
            </a:r>
            <a:r>
              <a:rPr lang="en-US" sz="1200" b="1" i="0" kern="1200" dirty="0">
                <a:solidFill>
                  <a:schemeClr val="tx1"/>
                </a:solidFill>
                <a:effectLst/>
                <a:latin typeface="+mn-lt"/>
                <a:ea typeface="+mn-ea"/>
                <a:cs typeface="+mn-cs"/>
              </a:rPr>
              <a:t>Energy efficiency--</a:t>
            </a:r>
            <a:r>
              <a:rPr lang="en-US" sz="1200" b="0" i="0" kern="1200" dirty="0">
                <a:solidFill>
                  <a:schemeClr val="tx1"/>
                </a:solidFill>
                <a:effectLst/>
                <a:latin typeface="+mn-lt"/>
                <a:ea typeface="+mn-ea"/>
                <a:cs typeface="+mn-cs"/>
              </a:rPr>
              <a:t>Assistance to any municipality or inter-municipal, interstate, or state agency for measures to reduce the energy consumption needs for publicly owned treatment works.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CDBG—potential program areas:</a:t>
            </a:r>
            <a:r>
              <a:rPr lang="en-US" sz="1200" b="0" i="0" kern="1200" baseline="0" dirty="0">
                <a:solidFill>
                  <a:schemeClr val="tx1"/>
                </a:solidFill>
                <a:effectLst/>
                <a:latin typeface="+mn-lt"/>
                <a:ea typeface="+mn-ea"/>
                <a:cs typeface="+mn-cs"/>
              </a:rPr>
              <a:t> Entitlement Communities, State Administered CDBG, Section 108 Loan Guarantee, and Neighborhood Stabilization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EECLP—Open to utilities serving towns or unincorporated areas with &lt;20K residents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RGGI—CT, DE, ME, MD, MA, NH, NY, RI, AND VT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860AF2-5C2F-41CC-80C5-F787844D2D7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236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860AF2-5C2F-41CC-80C5-F787844D2D7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080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issues: CRA obligations, loan tenors</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860AF2-5C2F-41CC-80C5-F787844D2D7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0513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sz="1800" kern="0">
              <a:solidFill>
                <a:sysClr val="windowText" lastClr="000000"/>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76CEC927-C923-4D85-A3AA-D3ED79C77DC9}" type="slidenum">
              <a:rPr lang="en-US" b="0" kern="0" smtClean="0"/>
              <a:pPr>
                <a:defRPr/>
              </a:pPr>
              <a:t>‹#›</a:t>
            </a:fld>
            <a:endParaRPr lang="en-US" b="0" kern="0"/>
          </a:p>
        </p:txBody>
      </p:sp>
      <p:sp>
        <p:nvSpPr>
          <p:cNvPr id="14" name="Footer Placeholder 13"/>
          <p:cNvSpPr>
            <a:spLocks noGrp="1"/>
          </p:cNvSpPr>
          <p:nvPr>
            <p:ph type="ftr" sz="quarter" idx="12"/>
          </p:nvPr>
        </p:nvSpPr>
        <p:spPr/>
        <p:txBody>
          <a:bodyPr/>
          <a:lstStyle/>
          <a:p>
            <a:pPr>
              <a:defRPr/>
            </a:pPr>
            <a:endParaRPr lang="en-US" sz="1800" kern="0">
              <a:solidFill>
                <a:sysClr val="windowText" lastClr="000000"/>
              </a:solidFill>
            </a:endParaRPr>
          </a:p>
        </p:txBody>
      </p:sp>
    </p:spTree>
    <p:extLst>
      <p:ext uri="{BB962C8B-B14F-4D97-AF65-F5344CB8AC3E}">
        <p14:creationId xmlns:p14="http://schemas.microsoft.com/office/powerpoint/2010/main" val="2616774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4DF51C-4D4B-4A24-8304-853CC83B51E1}"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75251-AB41-4F00-BF5F-8AE5E862371E}" type="slidenum">
              <a:rPr lang="en-US" smtClean="0"/>
              <a:t>‹#›</a:t>
            </a:fld>
            <a:endParaRPr lang="en-US"/>
          </a:p>
        </p:txBody>
      </p:sp>
    </p:spTree>
    <p:extLst>
      <p:ext uri="{BB962C8B-B14F-4D97-AF65-F5344CB8AC3E}">
        <p14:creationId xmlns:p14="http://schemas.microsoft.com/office/powerpoint/2010/main" val="135189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4DF51C-4D4B-4A24-8304-853CC83B51E1}"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75251-AB41-4F00-BF5F-8AE5E862371E}" type="slidenum">
              <a:rPr lang="en-US" smtClean="0"/>
              <a:t>‹#›</a:t>
            </a:fld>
            <a:endParaRPr lang="en-US"/>
          </a:p>
        </p:txBody>
      </p:sp>
    </p:spTree>
    <p:extLst>
      <p:ext uri="{BB962C8B-B14F-4D97-AF65-F5344CB8AC3E}">
        <p14:creationId xmlns:p14="http://schemas.microsoft.com/office/powerpoint/2010/main" val="2376988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DF51C-4D4B-4A24-8304-853CC83B51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75251-AB41-4F00-BF5F-8AE5E862371E}" type="slidenum">
              <a:rPr lang="en-US" smtClean="0"/>
              <a:t>‹#›</a:t>
            </a:fld>
            <a:endParaRPr lang="en-US"/>
          </a:p>
        </p:txBody>
      </p:sp>
    </p:spTree>
    <p:extLst>
      <p:ext uri="{BB962C8B-B14F-4D97-AF65-F5344CB8AC3E}">
        <p14:creationId xmlns:p14="http://schemas.microsoft.com/office/powerpoint/2010/main" val="3238622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DF51C-4D4B-4A24-8304-853CC83B51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75251-AB41-4F00-BF5F-8AE5E862371E}" type="slidenum">
              <a:rPr lang="en-US" smtClean="0"/>
              <a:t>‹#›</a:t>
            </a:fld>
            <a:endParaRPr lang="en-US"/>
          </a:p>
        </p:txBody>
      </p:sp>
    </p:spTree>
    <p:extLst>
      <p:ext uri="{BB962C8B-B14F-4D97-AF65-F5344CB8AC3E}">
        <p14:creationId xmlns:p14="http://schemas.microsoft.com/office/powerpoint/2010/main" val="1887775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a:t>Click to edit Master title style</a:t>
            </a:r>
          </a:p>
        </p:txBody>
      </p:sp>
      <p:sp>
        <p:nvSpPr>
          <p:cNvPr id="5" name="Footer Placeholder 4"/>
          <p:cNvSpPr>
            <a:spLocks noGrp="1"/>
          </p:cNvSpPr>
          <p:nvPr>
            <p:ph type="ftr" sz="quarter" idx="11"/>
          </p:nvPr>
        </p:nvSpPr>
        <p:spPr>
          <a:xfrm>
            <a:off x="609600" y="6248206"/>
            <a:ext cx="8153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fld id="{FAFAFE72-59A1-4EF7-AA95-3C40E3570113}" type="slidenum">
              <a:rPr kumimoji="0" lang="en-US" sz="1800" b="0" i="0" u="none" strike="noStrike" kern="0" cap="none" spc="0" normalizeH="0" baseline="0" noProof="0" smtClean="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rgbClr val="FFFFFF"/>
              </a:solidFill>
              <a:effectLst/>
              <a:uLnTx/>
              <a:uFillTx/>
            </a:endParaRPr>
          </a:p>
        </p:txBody>
      </p:sp>
      <p:sp>
        <p:nvSpPr>
          <p:cNvPr id="8" name="Content Placeholder 7"/>
          <p:cNvSpPr>
            <a:spLocks noGrp="1"/>
          </p:cNvSpPr>
          <p:nvPr>
            <p:ph sz="quarter" idx="1"/>
          </p:nvPr>
        </p:nvSpPr>
        <p:spPr>
          <a:xfrm>
            <a:off x="612648" y="1600200"/>
            <a:ext cx="8153400" cy="4495800"/>
          </a:xfrm>
        </p:spPr>
        <p:txBody>
          <a:bodyPr/>
          <a:lstStyle>
            <a:lvl2pPr>
              <a:buSzPct val="60000"/>
              <a:buFont typeface="Wingdings 2" pitchFamily="18" charset="2"/>
              <a:buChar char=""/>
              <a:defRPr/>
            </a:lvl2pPr>
            <a:lvl3pPr>
              <a:buClr>
                <a:schemeClr val="tx1"/>
              </a:buClr>
              <a:buSzPct val="60000"/>
              <a:buFont typeface="Wingdings 2" pitchFamily="18" charset="2"/>
              <a:buChar char=""/>
              <a:defRPr/>
            </a:lvl3pPr>
            <a:lvl4pPr>
              <a:buClr>
                <a:schemeClr val="accent2"/>
              </a:buClr>
              <a:defRPr/>
            </a:lvl4pPr>
            <a:lvl5pPr>
              <a:buClr>
                <a:schemeClr val="accent1"/>
              </a:buClr>
              <a:buFont typeface="Wingdings 2" pitchFamily="18" charset="2"/>
              <a:buChar cha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108545" name="Picture 1"/>
          <p:cNvPicPr>
            <a:picLocks noChangeAspect="1" noChangeArrowheads="1"/>
          </p:cNvPicPr>
          <p:nvPr userDrawn="1"/>
        </p:nvPicPr>
        <p:blipFill>
          <a:blip r:embed="rId2" cstate="print"/>
          <a:srcRect/>
          <a:stretch>
            <a:fillRect/>
          </a:stretch>
        </p:blipFill>
        <p:spPr bwMode="auto">
          <a:xfrm>
            <a:off x="8077200" y="130629"/>
            <a:ext cx="914400" cy="522514"/>
          </a:xfrm>
          <a:prstGeom prst="rect">
            <a:avLst/>
          </a:prstGeom>
          <a:noFill/>
          <a:ln w="9525">
            <a:noFill/>
            <a:miter lim="800000"/>
            <a:headEnd/>
            <a:tailEnd/>
          </a:ln>
          <a:effectLst/>
        </p:spPr>
      </p:pic>
    </p:spTree>
    <p:extLst>
      <p:ext uri="{BB962C8B-B14F-4D97-AF65-F5344CB8AC3E}">
        <p14:creationId xmlns:p14="http://schemas.microsoft.com/office/powerpoint/2010/main" val="2816223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7600" y="1248109"/>
            <a:ext cx="4795253" cy="1470025"/>
          </a:xfrm>
          <a:prstGeom prst="rect">
            <a:avLst/>
          </a:prstGeom>
        </p:spPr>
        <p:txBody>
          <a:bodyPr/>
          <a:lstStyle/>
          <a:p>
            <a:r>
              <a:rPr lang="en-US" dirty="0"/>
              <a:t>PRESENTATION TITLE HERE</a:t>
            </a:r>
          </a:p>
        </p:txBody>
      </p:sp>
      <p:sp>
        <p:nvSpPr>
          <p:cNvPr id="3" name="Subtitle 2"/>
          <p:cNvSpPr>
            <a:spLocks noGrp="1"/>
          </p:cNvSpPr>
          <p:nvPr>
            <p:ph type="subTitle" idx="1" hasCustomPrompt="1"/>
          </p:nvPr>
        </p:nvSpPr>
        <p:spPr>
          <a:xfrm>
            <a:off x="3657599" y="3003884"/>
            <a:ext cx="4795253" cy="685800"/>
          </a:xfrm>
          <a:prstGeom prst="rect">
            <a:avLst/>
          </a:prstGeom>
        </p:spPr>
        <p:txBody>
          <a:bodyPr/>
          <a:lstStyle>
            <a:lvl1pPr marL="0" indent="0" algn="l">
              <a:buNone/>
              <a:defRPr baseline="0">
                <a:solidFill>
                  <a:srgbClr val="D4E9D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SUBTEXT FOR TITLE HERE</a:t>
            </a:r>
          </a:p>
        </p:txBody>
      </p:sp>
      <p:sp>
        <p:nvSpPr>
          <p:cNvPr id="5" name="Footer Placeholder 4"/>
          <p:cNvSpPr>
            <a:spLocks noGrp="1"/>
          </p:cNvSpPr>
          <p:nvPr>
            <p:ph type="ftr" sz="quarter" idx="11"/>
          </p:nvPr>
        </p:nvSpPr>
        <p:spPr>
          <a:xfrm>
            <a:off x="3652254" y="3883192"/>
            <a:ext cx="2895600" cy="365125"/>
          </a:xfrm>
          <a:prstGeom prst="rect">
            <a:avLst/>
          </a:prstGeom>
        </p:spPr>
        <p:txBody>
          <a:bodyPr/>
          <a:lstStyle>
            <a:lvl1pPr>
              <a:defRPr sz="2000" b="0" i="0">
                <a:solidFill>
                  <a:srgbClr val="D4E9D1"/>
                </a:solidFill>
                <a:latin typeface="Cambria"/>
                <a:cs typeface="Cambria"/>
              </a:defRPr>
            </a:lvl1pPr>
          </a:lstStyle>
          <a:p>
            <a:endParaRPr lang="en-US" dirty="0"/>
          </a:p>
        </p:txBody>
      </p:sp>
    </p:spTree>
    <p:extLst>
      <p:ext uri="{BB962C8B-B14F-4D97-AF65-F5344CB8AC3E}">
        <p14:creationId xmlns:p14="http://schemas.microsoft.com/office/powerpoint/2010/main" val="254478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4200" y="274638"/>
            <a:ext cx="5562600" cy="1143000"/>
          </a:xfrm>
          <a:prstGeom prst="rect">
            <a:avLst/>
          </a:prstGeom>
        </p:spPr>
        <p:txBody>
          <a:bodyPr/>
          <a:lstStyle>
            <a:lvl1pPr algn="l">
              <a:defRPr>
                <a:latin typeface="Rockwell"/>
                <a:cs typeface="Rockwell"/>
              </a:defRPr>
            </a:lvl1pPr>
          </a:lstStyle>
          <a:p>
            <a:r>
              <a:rPr lang="en-US"/>
              <a:t>Click to edit Master title style</a:t>
            </a:r>
            <a:endParaRPr lang="en-US" dirty="0"/>
          </a:p>
        </p:txBody>
      </p:sp>
      <p:sp>
        <p:nvSpPr>
          <p:cNvPr id="3" name="Content Placeholder 2"/>
          <p:cNvSpPr>
            <a:spLocks noGrp="1"/>
          </p:cNvSpPr>
          <p:nvPr>
            <p:ph idx="1"/>
          </p:nvPr>
        </p:nvSpPr>
        <p:spPr>
          <a:xfrm>
            <a:off x="3124200" y="1600200"/>
            <a:ext cx="5562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17A524-7FE7-D244-ACF3-02E9017BC4C8}" type="slidenum">
              <a:rPr lang="en-US" smtClean="0"/>
              <a:t>‹#›</a:t>
            </a:fld>
            <a:endParaRPr lang="en-US" dirty="0"/>
          </a:p>
        </p:txBody>
      </p:sp>
    </p:spTree>
    <p:extLst>
      <p:ext uri="{BB962C8B-B14F-4D97-AF65-F5344CB8AC3E}">
        <p14:creationId xmlns:p14="http://schemas.microsoft.com/office/powerpoint/2010/main" val="1505206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Rockwell"/>
                <a:cs typeface="Rockwe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23AB1B7-23E8-3245-804A-B483D2052595}" type="datetimeFigureOut">
              <a:rPr lang="en-US" smtClean="0"/>
              <a:t>5/23/2019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B17A524-7FE7-D244-ACF3-02E9017BC4C8}" type="slidenum">
              <a:rPr lang="en-US" smtClean="0"/>
              <a:t>‹#›</a:t>
            </a:fld>
            <a:endParaRPr lang="en-US" dirty="0"/>
          </a:p>
        </p:txBody>
      </p:sp>
    </p:spTree>
    <p:extLst>
      <p:ext uri="{BB962C8B-B14F-4D97-AF65-F5344CB8AC3E}">
        <p14:creationId xmlns:p14="http://schemas.microsoft.com/office/powerpoint/2010/main" val="1377317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24199" y="4406900"/>
            <a:ext cx="5562601" cy="1362075"/>
          </a:xfrm>
          <a:prstGeom prst="rect">
            <a:avLst/>
          </a:prstGeom>
        </p:spPr>
        <p:txBody>
          <a:bodyPr anchor="t">
            <a:normAutofit/>
          </a:bodyPr>
          <a:lstStyle>
            <a:lvl1pPr algn="l">
              <a:defRPr sz="3200" b="1" cap="all">
                <a:latin typeface="Rockwell"/>
                <a:cs typeface="Rockwell"/>
              </a:defRPr>
            </a:lvl1pPr>
          </a:lstStyle>
          <a:p>
            <a:r>
              <a:rPr lang="en-US"/>
              <a:t>Click to edit Master title style</a:t>
            </a:r>
            <a:endParaRPr lang="en-US" dirty="0"/>
          </a:p>
        </p:txBody>
      </p:sp>
      <p:sp>
        <p:nvSpPr>
          <p:cNvPr id="3" name="Text Placeholder 2"/>
          <p:cNvSpPr>
            <a:spLocks noGrp="1"/>
          </p:cNvSpPr>
          <p:nvPr>
            <p:ph type="body" idx="1"/>
          </p:nvPr>
        </p:nvSpPr>
        <p:spPr>
          <a:xfrm>
            <a:off x="3124199" y="2906713"/>
            <a:ext cx="5562601" cy="1500187"/>
          </a:xfrm>
          <a:prstGeom prst="rect">
            <a:avLst/>
          </a:prstGeom>
        </p:spPr>
        <p:txBody>
          <a:bodyPr anchor="b"/>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17A524-7FE7-D244-ACF3-02E9017BC4C8}" type="slidenum">
              <a:rPr lang="en-US" smtClean="0"/>
              <a:t>‹#›</a:t>
            </a:fld>
            <a:endParaRPr lang="en-US" dirty="0"/>
          </a:p>
        </p:txBody>
      </p:sp>
    </p:spTree>
    <p:extLst>
      <p:ext uri="{BB962C8B-B14F-4D97-AF65-F5344CB8AC3E}">
        <p14:creationId xmlns:p14="http://schemas.microsoft.com/office/powerpoint/2010/main" val="1863954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3888" y="98431"/>
            <a:ext cx="7772400" cy="904202"/>
          </a:xfrm>
        </p:spPr>
        <p:txBody>
          <a:bodyPr>
            <a:noAutofit/>
          </a:bodyPr>
          <a:lstStyle>
            <a:lvl1pPr algn="l">
              <a:defRPr sz="5000" b="1" i="0" baseline="0">
                <a:solidFill>
                  <a:srgbClr val="135D34"/>
                </a:solidFill>
                <a:latin typeface="Trebuchet MS"/>
                <a:cs typeface="Trebuchet MS"/>
              </a:defRPr>
            </a:lvl1pPr>
          </a:lstStyle>
          <a:p>
            <a:r>
              <a:rPr lang="en-US" dirty="0"/>
              <a:t>TEXT SLIDE</a:t>
            </a:r>
          </a:p>
        </p:txBody>
      </p:sp>
      <p:sp>
        <p:nvSpPr>
          <p:cNvPr id="6" name="Slide Number Placeholder 5"/>
          <p:cNvSpPr>
            <a:spLocks noGrp="1"/>
          </p:cNvSpPr>
          <p:nvPr>
            <p:ph type="sldNum" sz="quarter" idx="12"/>
          </p:nvPr>
        </p:nvSpPr>
        <p:spPr/>
        <p:txBody>
          <a:bodyPr/>
          <a:lstStyle>
            <a:lvl1pPr>
              <a:defRPr sz="1800" b="1" i="0">
                <a:solidFill>
                  <a:srgbClr val="D4E9D1"/>
                </a:solidFill>
                <a:latin typeface="Trebuchet MS"/>
                <a:cs typeface="Trebuchet MS"/>
              </a:defRPr>
            </a:lvl1pPr>
          </a:lstStyle>
          <a:p>
            <a:fld id="{A6C5D336-D816-7048-8CB1-F9BA1742535E}" type="slidenum">
              <a:rPr lang="en-US" smtClean="0"/>
              <a:pPr/>
              <a:t>‹#›</a:t>
            </a:fld>
            <a:endParaRPr lang="en-US" dirty="0"/>
          </a:p>
        </p:txBody>
      </p:sp>
      <p:sp>
        <p:nvSpPr>
          <p:cNvPr id="8" name="Content Placeholder 7"/>
          <p:cNvSpPr>
            <a:spLocks noGrp="1"/>
          </p:cNvSpPr>
          <p:nvPr>
            <p:ph sz="quarter" idx="13"/>
          </p:nvPr>
        </p:nvSpPr>
        <p:spPr>
          <a:xfrm>
            <a:off x="214313" y="1096963"/>
            <a:ext cx="7772400" cy="4076700"/>
          </a:xfrm>
        </p:spPr>
        <p:txBody>
          <a:bodyPr/>
          <a:lstStyle>
            <a:lvl1pPr>
              <a:defRPr sz="3000" b="0" i="0">
                <a:solidFill>
                  <a:srgbClr val="57585A"/>
                </a:solidFill>
                <a:latin typeface="Trebuchet MS"/>
                <a:cs typeface="Trebuchet MS"/>
              </a:defRPr>
            </a:lvl1pPr>
            <a:lvl2pPr>
              <a:defRPr sz="2500" b="0" i="0">
                <a:solidFill>
                  <a:srgbClr val="57585A"/>
                </a:solidFill>
                <a:latin typeface="Trebuchet MS"/>
                <a:cs typeface="Trebuchet MS"/>
              </a:defRPr>
            </a:lvl2pPr>
            <a:lvl3pPr>
              <a:defRPr sz="2500" b="0" i="0">
                <a:solidFill>
                  <a:srgbClr val="57585A"/>
                </a:solidFill>
                <a:latin typeface="Trebuchet MS"/>
                <a:cs typeface="Trebuchet MS"/>
              </a:defRPr>
            </a:lvl3pPr>
            <a:lvl4pPr>
              <a:defRPr sz="2500" b="0" i="0">
                <a:solidFill>
                  <a:srgbClr val="57585A"/>
                </a:solidFill>
                <a:latin typeface="Trebuchet MS"/>
                <a:cs typeface="Trebuchet MS"/>
              </a:defRPr>
            </a:lvl4pPr>
            <a:lvl5pPr>
              <a:defRPr sz="2500" b="0" i="0">
                <a:solidFill>
                  <a:srgbClr val="57585A"/>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355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kern="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sz="1800" kern="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6CEC927-C923-4D85-A3AA-D3ED79C77DC9}" type="slidenum">
              <a:rPr lang="en-US" sz="1800" b="0" kern="0" smtClean="0"/>
              <a:pPr/>
              <a:t>‹#›</a:t>
            </a:fld>
            <a:endParaRPr lang="en-US" sz="1800" b="0" kern="0"/>
          </a:p>
        </p:txBody>
      </p:sp>
    </p:spTree>
    <p:extLst>
      <p:ext uri="{BB962C8B-B14F-4D97-AF65-F5344CB8AC3E}">
        <p14:creationId xmlns:p14="http://schemas.microsoft.com/office/powerpoint/2010/main" val="106643405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3888" y="87478"/>
            <a:ext cx="8229600" cy="915151"/>
          </a:xfrm>
        </p:spPr>
        <p:txBody>
          <a:bodyPr>
            <a:noAutofit/>
          </a:bodyPr>
          <a:lstStyle>
            <a:lvl1pPr algn="l">
              <a:defRPr sz="5000" b="1" i="0">
                <a:solidFill>
                  <a:srgbClr val="135D34"/>
                </a:solidFill>
                <a:latin typeface="Trebuchet MS"/>
                <a:cs typeface="Trebuchet MS"/>
              </a:defRPr>
            </a:lvl1pPr>
          </a:lstStyle>
          <a:p>
            <a:r>
              <a:rPr lang="en-US" dirty="0"/>
              <a:t>TEXT SLIDE</a:t>
            </a:r>
          </a:p>
        </p:txBody>
      </p:sp>
      <p:sp>
        <p:nvSpPr>
          <p:cNvPr id="3" name="Content Placeholder 2"/>
          <p:cNvSpPr>
            <a:spLocks noGrp="1"/>
          </p:cNvSpPr>
          <p:nvPr>
            <p:ph sz="half" idx="1"/>
          </p:nvPr>
        </p:nvSpPr>
        <p:spPr>
          <a:xfrm>
            <a:off x="213888" y="1609558"/>
            <a:ext cx="4038600" cy="4525963"/>
          </a:xfrm>
        </p:spPr>
        <p:txBody>
          <a:bodyPr/>
          <a:lstStyle>
            <a:lvl1pPr>
              <a:defRPr sz="3000" b="0" i="0">
                <a:solidFill>
                  <a:srgbClr val="57585A"/>
                </a:solidFill>
                <a:latin typeface="Trebuchet MS"/>
                <a:cs typeface="Trebuchet MS"/>
              </a:defRPr>
            </a:lvl1pPr>
            <a:lvl2pPr>
              <a:defRPr sz="2500" b="0" i="0">
                <a:solidFill>
                  <a:srgbClr val="57585A"/>
                </a:solidFill>
                <a:latin typeface="Trebuchet MS"/>
                <a:cs typeface="Trebuchet MS"/>
              </a:defRPr>
            </a:lvl2pPr>
            <a:lvl3pPr>
              <a:defRPr sz="2500" b="0" i="0">
                <a:solidFill>
                  <a:srgbClr val="57585A"/>
                </a:solidFill>
                <a:latin typeface="Trebuchet MS"/>
                <a:cs typeface="Trebuchet MS"/>
              </a:defRPr>
            </a:lvl3pPr>
            <a:lvl4pPr>
              <a:defRPr sz="2500" b="0" i="0">
                <a:solidFill>
                  <a:srgbClr val="57585A"/>
                </a:solidFill>
                <a:latin typeface="Trebuchet MS"/>
                <a:cs typeface="Trebuchet MS"/>
              </a:defRPr>
            </a:lvl4pPr>
            <a:lvl5pPr>
              <a:defRPr sz="2500" b="0" i="0">
                <a:solidFill>
                  <a:srgbClr val="57585A"/>
                </a:solidFill>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3900" y="1600200"/>
            <a:ext cx="4038600" cy="4525963"/>
          </a:xfrm>
        </p:spPr>
        <p:txBody>
          <a:bodyPr>
            <a:normAutofit/>
          </a:bodyPr>
          <a:lstStyle>
            <a:lvl1pPr>
              <a:defRPr sz="3000" b="0" i="0">
                <a:solidFill>
                  <a:srgbClr val="57585A"/>
                </a:solidFill>
                <a:latin typeface="Trebuchet MS"/>
                <a:cs typeface="Trebuchet MS"/>
              </a:defRPr>
            </a:lvl1pPr>
            <a:lvl2pPr>
              <a:defRPr sz="2500" b="0" i="0">
                <a:solidFill>
                  <a:srgbClr val="57585A"/>
                </a:solidFill>
                <a:latin typeface="Trebuchet MS"/>
                <a:cs typeface="Trebuchet MS"/>
              </a:defRPr>
            </a:lvl2pPr>
            <a:lvl3pPr>
              <a:defRPr sz="2500" b="0" i="0">
                <a:solidFill>
                  <a:srgbClr val="57585A"/>
                </a:solidFill>
                <a:latin typeface="Trebuchet MS"/>
                <a:cs typeface="Trebuchet MS"/>
              </a:defRPr>
            </a:lvl3pPr>
            <a:lvl4pPr>
              <a:defRPr sz="2500" b="0" i="0">
                <a:solidFill>
                  <a:srgbClr val="57585A"/>
                </a:solidFill>
                <a:latin typeface="Trebuchet MS"/>
                <a:cs typeface="Trebuchet MS"/>
              </a:defRPr>
            </a:lvl4pPr>
            <a:lvl5pPr>
              <a:defRPr sz="2500" b="0" i="0">
                <a:solidFill>
                  <a:srgbClr val="57585A"/>
                </a:solidFill>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5442E7-9C5F-954F-A658-BE0DBE98EE70}"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5D336-D816-7048-8CB1-F9BA1742535E}" type="slidenum">
              <a:rPr lang="en-US" smtClean="0"/>
              <a:t>‹#›</a:t>
            </a:fld>
            <a:endParaRPr lang="en-US"/>
          </a:p>
        </p:txBody>
      </p:sp>
    </p:spTree>
    <p:extLst>
      <p:ext uri="{BB962C8B-B14F-4D97-AF65-F5344CB8AC3E}">
        <p14:creationId xmlns:p14="http://schemas.microsoft.com/office/powerpoint/2010/main" val="2350143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355" y="78981"/>
            <a:ext cx="7524895" cy="905958"/>
          </a:xfrm>
        </p:spPr>
        <p:txBody>
          <a:bodyPr anchor="b">
            <a:noAutofit/>
          </a:bodyPr>
          <a:lstStyle>
            <a:lvl1pPr algn="l">
              <a:defRPr sz="5000" b="1" i="0" baseline="0">
                <a:solidFill>
                  <a:srgbClr val="135D34"/>
                </a:solidFill>
                <a:latin typeface="Trebuchet MS"/>
                <a:cs typeface="Trebuchet MS"/>
              </a:defRPr>
            </a:lvl1pPr>
          </a:lstStyle>
          <a:p>
            <a:r>
              <a:rPr lang="en-US" dirty="0"/>
              <a:t>TEXT AND IMAGE SLIDE</a:t>
            </a:r>
          </a:p>
        </p:txBody>
      </p:sp>
      <p:sp>
        <p:nvSpPr>
          <p:cNvPr id="3" name="Picture Placeholder 2"/>
          <p:cNvSpPr>
            <a:spLocks noGrp="1"/>
          </p:cNvSpPr>
          <p:nvPr>
            <p:ph type="pic" idx="1"/>
          </p:nvPr>
        </p:nvSpPr>
        <p:spPr>
          <a:xfrm>
            <a:off x="1792288" y="1252538"/>
            <a:ext cx="5486400" cy="3365644"/>
          </a:xfrm>
        </p:spPr>
        <p:txBody>
          <a:bodyPr/>
          <a:lstStyle>
            <a:lvl1pPr marL="0" indent="0">
              <a:buNone/>
              <a:defRPr sz="3200" b="1" i="0">
                <a:solidFill>
                  <a:srgbClr val="135D34"/>
                </a:solidFill>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hasCustomPrompt="1"/>
          </p:nvPr>
        </p:nvSpPr>
        <p:spPr>
          <a:xfrm>
            <a:off x="1792288" y="4755429"/>
            <a:ext cx="5486400" cy="804862"/>
          </a:xfrm>
        </p:spPr>
        <p:txBody>
          <a:bodyPr>
            <a:normAutofit/>
          </a:bodyPr>
          <a:lstStyle>
            <a:lvl1pPr marL="0" indent="0">
              <a:buNone/>
              <a:defRPr sz="2000" b="0" i="0">
                <a:solidFill>
                  <a:srgbClr val="57585A"/>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
        <p:nvSpPr>
          <p:cNvPr id="7" name="Slide Number Placeholder 6"/>
          <p:cNvSpPr>
            <a:spLocks noGrp="1"/>
          </p:cNvSpPr>
          <p:nvPr>
            <p:ph type="sldNum" sz="quarter" idx="12"/>
          </p:nvPr>
        </p:nvSpPr>
        <p:spPr/>
        <p:txBody>
          <a:bodyPr/>
          <a:lstStyle>
            <a:lvl1pPr>
              <a:defRPr sz="1800" b="0" i="0">
                <a:solidFill>
                  <a:srgbClr val="57585A"/>
                </a:solidFill>
                <a:latin typeface="Trebuchet MS"/>
                <a:cs typeface="Trebuchet MS"/>
              </a:defRPr>
            </a:lvl1pPr>
          </a:lstStyle>
          <a:p>
            <a:fld id="{A6C5D336-D816-7048-8CB1-F9BA1742535E}" type="slidenum">
              <a:rPr lang="en-US" smtClean="0"/>
              <a:pPr/>
              <a:t>‹#›</a:t>
            </a:fld>
            <a:endParaRPr lang="en-US" dirty="0"/>
          </a:p>
        </p:txBody>
      </p:sp>
    </p:spTree>
    <p:extLst>
      <p:ext uri="{BB962C8B-B14F-4D97-AF65-F5344CB8AC3E}">
        <p14:creationId xmlns:p14="http://schemas.microsoft.com/office/powerpoint/2010/main" val="252339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4720" y="89911"/>
            <a:ext cx="8229600" cy="902998"/>
          </a:xfrm>
        </p:spPr>
        <p:txBody>
          <a:bodyPr>
            <a:normAutofit/>
          </a:bodyPr>
          <a:lstStyle>
            <a:lvl1pPr algn="l">
              <a:defRPr sz="5000" b="1" i="0" baseline="0">
                <a:solidFill>
                  <a:srgbClr val="135D34"/>
                </a:solidFill>
                <a:latin typeface="Trebuchet MS"/>
                <a:cs typeface="Trebuchet MS"/>
              </a:defRPr>
            </a:lvl1pPr>
          </a:lstStyle>
          <a:p>
            <a:r>
              <a:rPr lang="en-US" dirty="0"/>
              <a:t>CHART SLIDE</a:t>
            </a:r>
          </a:p>
        </p:txBody>
      </p:sp>
      <p:sp>
        <p:nvSpPr>
          <p:cNvPr id="3" name="Content Placeholder 2"/>
          <p:cNvSpPr>
            <a:spLocks noGrp="1"/>
          </p:cNvSpPr>
          <p:nvPr>
            <p:ph sz="half" idx="1"/>
          </p:nvPr>
        </p:nvSpPr>
        <p:spPr>
          <a:xfrm>
            <a:off x="184720" y="1149928"/>
            <a:ext cx="4038600" cy="4172528"/>
          </a:xfrm>
        </p:spPr>
        <p:txBody>
          <a:bodyPr>
            <a:normAutofit/>
          </a:bodyPr>
          <a:lstStyle>
            <a:lvl1pPr>
              <a:defRPr sz="3000">
                <a:solidFill>
                  <a:srgbClr val="57585A"/>
                </a:solidFill>
              </a:defRPr>
            </a:lvl1pPr>
            <a:lvl2pPr>
              <a:defRPr sz="2500">
                <a:solidFill>
                  <a:srgbClr val="57585A"/>
                </a:solidFill>
              </a:defRPr>
            </a:lvl2pPr>
            <a:lvl3pPr>
              <a:defRPr sz="2500">
                <a:solidFill>
                  <a:srgbClr val="57585A"/>
                </a:solidFill>
              </a:defRPr>
            </a:lvl3pPr>
            <a:lvl4pPr>
              <a:defRPr sz="2500">
                <a:solidFill>
                  <a:srgbClr val="57585A"/>
                </a:solidFill>
              </a:defRPr>
            </a:lvl4pPr>
            <a:lvl5pPr>
              <a:defRPr sz="2500">
                <a:solidFill>
                  <a:srgbClr val="57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9928"/>
            <a:ext cx="4038600" cy="4172528"/>
          </a:xfrm>
        </p:spPr>
        <p:txBody>
          <a:bodyPr>
            <a:normAutofit/>
          </a:bodyPr>
          <a:lstStyle>
            <a:lvl1pPr>
              <a:defRPr sz="3000">
                <a:solidFill>
                  <a:srgbClr val="57585A"/>
                </a:solidFill>
              </a:defRPr>
            </a:lvl1pPr>
            <a:lvl2pPr>
              <a:defRPr sz="2500">
                <a:solidFill>
                  <a:srgbClr val="57585A"/>
                </a:solidFill>
              </a:defRPr>
            </a:lvl2pPr>
            <a:lvl3pPr>
              <a:defRPr sz="2500">
                <a:solidFill>
                  <a:srgbClr val="57585A"/>
                </a:solidFill>
              </a:defRPr>
            </a:lvl3pPr>
            <a:lvl4pPr>
              <a:defRPr sz="2500">
                <a:solidFill>
                  <a:srgbClr val="57585A"/>
                </a:solidFill>
              </a:defRPr>
            </a:lvl4pPr>
            <a:lvl5pPr>
              <a:defRPr sz="2500">
                <a:solidFill>
                  <a:srgbClr val="57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1800" b="0" i="0">
                <a:solidFill>
                  <a:srgbClr val="D4E9D1"/>
                </a:solidFill>
                <a:latin typeface="Trebuchet MS"/>
                <a:cs typeface="Trebuchet MS"/>
              </a:defRPr>
            </a:lvl1pPr>
          </a:lstStyle>
          <a:p>
            <a:fld id="{F4C102EE-B5FE-534A-B5A1-21782E032AEC}" type="slidenum">
              <a:rPr lang="en-US" smtClean="0"/>
              <a:pPr/>
              <a:t>‹#›</a:t>
            </a:fld>
            <a:endParaRPr lang="en-US" dirty="0"/>
          </a:p>
        </p:txBody>
      </p:sp>
    </p:spTree>
    <p:extLst>
      <p:ext uri="{BB962C8B-B14F-4D97-AF65-F5344CB8AC3E}">
        <p14:creationId xmlns:p14="http://schemas.microsoft.com/office/powerpoint/2010/main" val="280514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103" y="89911"/>
            <a:ext cx="8229600" cy="903001"/>
          </a:xfrm>
        </p:spPr>
        <p:txBody>
          <a:bodyPr>
            <a:noAutofit/>
          </a:bodyPr>
          <a:lstStyle>
            <a:lvl1pPr algn="l">
              <a:defRPr sz="5000" b="1" i="0">
                <a:solidFill>
                  <a:srgbClr val="135D34"/>
                </a:solidFill>
                <a:latin typeface="Trebuchet MS"/>
                <a:cs typeface="Trebuchet MS"/>
              </a:defRPr>
            </a:lvl1pPr>
          </a:lstStyle>
          <a:p>
            <a:r>
              <a:rPr lang="en-US" dirty="0"/>
              <a:t>CHART SLIDE</a:t>
            </a:r>
          </a:p>
        </p:txBody>
      </p:sp>
      <p:sp>
        <p:nvSpPr>
          <p:cNvPr id="5" name="Slide Number Placeholder 4"/>
          <p:cNvSpPr>
            <a:spLocks noGrp="1"/>
          </p:cNvSpPr>
          <p:nvPr>
            <p:ph type="sldNum" sz="quarter" idx="12"/>
          </p:nvPr>
        </p:nvSpPr>
        <p:spPr/>
        <p:txBody>
          <a:bodyPr/>
          <a:lstStyle>
            <a:lvl1pPr>
              <a:defRPr sz="1800" b="0" i="0">
                <a:solidFill>
                  <a:srgbClr val="57585A"/>
                </a:solidFill>
                <a:latin typeface="Trebuchet MS"/>
                <a:cs typeface="Trebuchet MS"/>
              </a:defRPr>
            </a:lvl1pPr>
          </a:lstStyle>
          <a:p>
            <a:fld id="{F4C102EE-B5FE-534A-B5A1-21782E032AEC}" type="slidenum">
              <a:rPr lang="en-US" smtClean="0"/>
              <a:pPr/>
              <a:t>‹#›</a:t>
            </a:fld>
            <a:endParaRPr lang="en-US" dirty="0"/>
          </a:p>
        </p:txBody>
      </p:sp>
      <p:sp>
        <p:nvSpPr>
          <p:cNvPr id="7" name="Content Placeholder 6"/>
          <p:cNvSpPr>
            <a:spLocks noGrp="1"/>
          </p:cNvSpPr>
          <p:nvPr>
            <p:ph sz="quarter" idx="13"/>
          </p:nvPr>
        </p:nvSpPr>
        <p:spPr>
          <a:xfrm>
            <a:off x="179388" y="1200150"/>
            <a:ext cx="8229600" cy="4087813"/>
          </a:xfrm>
        </p:spPr>
        <p:txBody>
          <a:bodyPr>
            <a:normAutofit/>
          </a:bodyPr>
          <a:lstStyle>
            <a:lvl1pPr>
              <a:defRPr sz="3000" b="0" i="0">
                <a:solidFill>
                  <a:srgbClr val="57585A"/>
                </a:solidFill>
                <a:latin typeface="Trebuchet MS"/>
                <a:cs typeface="Trebuchet MS"/>
              </a:defRPr>
            </a:lvl1pPr>
            <a:lvl2pPr>
              <a:defRPr sz="2500" b="0" i="0">
                <a:solidFill>
                  <a:srgbClr val="57585A"/>
                </a:solidFill>
                <a:latin typeface="Trebuchet MS"/>
                <a:cs typeface="Trebuchet MS"/>
              </a:defRPr>
            </a:lvl2pPr>
            <a:lvl3pPr>
              <a:defRPr sz="2500" b="0" i="0">
                <a:solidFill>
                  <a:srgbClr val="57585A"/>
                </a:solidFill>
                <a:latin typeface="Trebuchet MS"/>
                <a:cs typeface="Trebuchet MS"/>
              </a:defRPr>
            </a:lvl3pPr>
            <a:lvl4pPr>
              <a:defRPr sz="2500" b="0" i="0">
                <a:solidFill>
                  <a:srgbClr val="57585A"/>
                </a:solidFill>
                <a:latin typeface="Trebuchet MS"/>
                <a:cs typeface="Trebuchet MS"/>
              </a:defRPr>
            </a:lvl4pPr>
            <a:lvl5pPr>
              <a:defRPr sz="2500" b="0" i="0">
                <a:solidFill>
                  <a:srgbClr val="57585A"/>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4823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49"/>
            <a:ext cx="3008313" cy="2116859"/>
          </a:xfrm>
        </p:spPr>
        <p:txBody>
          <a:bodyPr anchor="t">
            <a:noAutofit/>
          </a:bodyPr>
          <a:lstStyle>
            <a:lvl1pPr algn="l">
              <a:defRPr sz="5000" b="1" i="0">
                <a:solidFill>
                  <a:srgbClr val="135D34"/>
                </a:solidFill>
                <a:latin typeface="Trebuchet MS"/>
                <a:cs typeface="Trebuchet MS"/>
              </a:defRPr>
            </a:lvl1pPr>
          </a:lstStyle>
          <a:p>
            <a:r>
              <a:rPr lang="en-US" dirty="0"/>
              <a:t>TITLE</a:t>
            </a:r>
          </a:p>
        </p:txBody>
      </p:sp>
      <p:sp>
        <p:nvSpPr>
          <p:cNvPr id="3" name="Content Placeholder 2"/>
          <p:cNvSpPr>
            <a:spLocks noGrp="1"/>
          </p:cNvSpPr>
          <p:nvPr>
            <p:ph idx="1" hasCustomPrompt="1"/>
          </p:nvPr>
        </p:nvSpPr>
        <p:spPr>
          <a:xfrm>
            <a:off x="3575050" y="273050"/>
            <a:ext cx="5111750" cy="5049405"/>
          </a:xfrm>
        </p:spPr>
        <p:txBody>
          <a:bodyPr>
            <a:normAutofit/>
          </a:bodyPr>
          <a:lstStyle>
            <a:lvl1pPr>
              <a:defRPr sz="3000" b="1" i="0" baseline="0">
                <a:solidFill>
                  <a:srgbClr val="57585A"/>
                </a:solidFill>
                <a:latin typeface="Trebuchet MS"/>
                <a:cs typeface="Trebuchet MS"/>
              </a:defRPr>
            </a:lvl1pPr>
            <a:lvl2pPr>
              <a:defRPr sz="2800">
                <a:solidFill>
                  <a:srgbClr val="57585A"/>
                </a:solidFill>
              </a:defRPr>
            </a:lvl2pPr>
            <a:lvl3pPr>
              <a:defRPr sz="2400">
                <a:solidFill>
                  <a:srgbClr val="57585A"/>
                </a:solidFill>
              </a:defRPr>
            </a:lvl3pPr>
            <a:lvl4pPr>
              <a:defRPr sz="2000">
                <a:solidFill>
                  <a:srgbClr val="57585A"/>
                </a:solidFill>
              </a:defRPr>
            </a:lvl4pPr>
            <a:lvl5pPr>
              <a:defRPr sz="2000">
                <a:solidFill>
                  <a:srgbClr val="57585A"/>
                </a:solidFill>
              </a:defRPr>
            </a:lvl5pPr>
            <a:lvl6pPr>
              <a:defRPr sz="2000"/>
            </a:lvl6pPr>
            <a:lvl7pPr>
              <a:defRPr sz="2000"/>
            </a:lvl7pPr>
            <a:lvl8pPr>
              <a:defRPr sz="2000"/>
            </a:lvl8pPr>
            <a:lvl9pPr>
              <a:defRPr sz="2000"/>
            </a:lvl9pPr>
          </a:lstStyle>
          <a:p>
            <a:pPr lvl="0"/>
            <a:r>
              <a:rPr lang="en-US" dirty="0"/>
              <a:t>Call-out Quote or Image</a:t>
            </a:r>
          </a:p>
        </p:txBody>
      </p:sp>
      <p:sp>
        <p:nvSpPr>
          <p:cNvPr id="4" name="Text Placeholder 3"/>
          <p:cNvSpPr>
            <a:spLocks noGrp="1"/>
          </p:cNvSpPr>
          <p:nvPr>
            <p:ph type="body" sz="half" idx="2" hasCustomPrompt="1"/>
          </p:nvPr>
        </p:nvSpPr>
        <p:spPr>
          <a:xfrm>
            <a:off x="457200" y="2667000"/>
            <a:ext cx="3008313" cy="2655455"/>
          </a:xfrm>
        </p:spPr>
        <p:txBody>
          <a:bodyPr>
            <a:normAutofit/>
          </a:bodyPr>
          <a:lstStyle>
            <a:lvl1pPr marL="0" indent="0">
              <a:buNone/>
              <a:defRPr sz="2000" b="0" i="0" baseline="0">
                <a:solidFill>
                  <a:srgbClr val="57585A"/>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
        <p:nvSpPr>
          <p:cNvPr id="7" name="Slide Number Placeholder 6"/>
          <p:cNvSpPr>
            <a:spLocks noGrp="1"/>
          </p:cNvSpPr>
          <p:nvPr>
            <p:ph type="sldNum" sz="quarter" idx="12"/>
          </p:nvPr>
        </p:nvSpPr>
        <p:spPr/>
        <p:txBody>
          <a:bodyPr/>
          <a:lstStyle>
            <a:lvl1pPr>
              <a:defRPr sz="1800" b="0" i="0">
                <a:solidFill>
                  <a:srgbClr val="D4E9D1"/>
                </a:solidFill>
                <a:latin typeface="Trebuchet MS"/>
                <a:cs typeface="Trebuchet MS"/>
              </a:defRPr>
            </a:lvl1pPr>
          </a:lstStyle>
          <a:p>
            <a:fld id="{F4C102EE-B5FE-534A-B5A1-21782E032AEC}" type="slidenum">
              <a:rPr lang="en-US" smtClean="0"/>
              <a:pPr/>
              <a:t>‹#›</a:t>
            </a:fld>
            <a:endParaRPr lang="en-US" dirty="0"/>
          </a:p>
        </p:txBody>
      </p:sp>
    </p:spTree>
    <p:extLst>
      <p:ext uri="{BB962C8B-B14F-4D97-AF65-F5344CB8AC3E}">
        <p14:creationId xmlns:p14="http://schemas.microsoft.com/office/powerpoint/2010/main" val="1759588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6" name="Picture 5" descr="Big-Arrow-No-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204" y="0"/>
            <a:ext cx="8208796" cy="6101872"/>
          </a:xfrm>
          <a:prstGeom prst="rect">
            <a:avLst/>
          </a:prstGeom>
        </p:spPr>
      </p:pic>
      <p:pic>
        <p:nvPicPr>
          <p:cNvPr id="12" name="Picture 11" descr="BetterBuildings.png"/>
          <p:cNvPicPr>
            <a:picLocks noChangeAspect="1"/>
          </p:cNvPicPr>
          <p:nvPr userDrawn="1"/>
        </p:nvPicPr>
        <p:blipFill rotWithShape="1">
          <a:blip r:embed="rId3" cstate="print">
            <a:extLst>
              <a:ext uri="{28A0092B-C50C-407E-A947-70E740481C1C}">
                <a14:useLocalDpi xmlns:a14="http://schemas.microsoft.com/office/drawing/2010/main" val="0"/>
              </a:ext>
            </a:extLst>
          </a:blip>
          <a:srcRect r="780"/>
          <a:stretch/>
        </p:blipFill>
        <p:spPr>
          <a:xfrm>
            <a:off x="434173" y="462510"/>
            <a:ext cx="3214518" cy="1177130"/>
          </a:xfrm>
          <a:prstGeom prst="rect">
            <a:avLst/>
          </a:prstGeom>
        </p:spPr>
      </p:pic>
      <p:pic>
        <p:nvPicPr>
          <p:cNvPr id="13" name="Picture 12" descr="DOE_GREEN_LOGO.ps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3073" y="6248404"/>
            <a:ext cx="1316676" cy="450374"/>
          </a:xfrm>
          <a:prstGeom prst="rect">
            <a:avLst/>
          </a:prstGeom>
        </p:spPr>
      </p:pic>
      <p:sp>
        <p:nvSpPr>
          <p:cNvPr id="9" name="Title 1"/>
          <p:cNvSpPr txBox="1">
            <a:spLocks/>
          </p:cNvSpPr>
          <p:nvPr userDrawn="1"/>
        </p:nvSpPr>
        <p:spPr>
          <a:xfrm>
            <a:off x="328007" y="2669768"/>
            <a:ext cx="3992133" cy="9036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600" b="1" kern="1200" cap="none">
                <a:solidFill>
                  <a:schemeClr val="bg1"/>
                </a:solidFill>
                <a:latin typeface="+mj-lt"/>
                <a:ea typeface="+mj-ea"/>
                <a:cs typeface="+mj-cs"/>
              </a:defRPr>
            </a:lvl1pPr>
          </a:lstStyle>
          <a:p>
            <a:r>
              <a:rPr lang="en-US" dirty="0">
                <a:solidFill>
                  <a:prstClr val="white"/>
                </a:solidFill>
              </a:rPr>
              <a:t>Click To Edit Master Title Style</a:t>
            </a:r>
          </a:p>
        </p:txBody>
      </p:sp>
      <p:sp>
        <p:nvSpPr>
          <p:cNvPr id="2" name="Title 1"/>
          <p:cNvSpPr>
            <a:spLocks noGrp="1"/>
          </p:cNvSpPr>
          <p:nvPr>
            <p:ph type="ctrTitle"/>
          </p:nvPr>
        </p:nvSpPr>
        <p:spPr>
          <a:xfrm>
            <a:off x="361898" y="2184482"/>
            <a:ext cx="3926493" cy="930682"/>
          </a:xfrm>
        </p:spPr>
        <p:txBody>
          <a:bodyPr>
            <a:normAutofit/>
          </a:bodyPr>
          <a:lstStyle>
            <a:lvl1pPr>
              <a:defRPr sz="2600" b="1">
                <a:solidFill>
                  <a:srgbClr val="1D428A"/>
                </a:solidFill>
              </a:defRPr>
            </a:lvl1pPr>
          </a:lstStyle>
          <a:p>
            <a:r>
              <a:rPr lang="en-US"/>
              <a:t>Click to edit Master title style</a:t>
            </a:r>
            <a:endParaRPr lang="en-US" dirty="0"/>
          </a:p>
        </p:txBody>
      </p:sp>
      <p:sp>
        <p:nvSpPr>
          <p:cNvPr id="3" name="Subtitle 2"/>
          <p:cNvSpPr>
            <a:spLocks noGrp="1"/>
          </p:cNvSpPr>
          <p:nvPr>
            <p:ph type="subTitle" idx="1"/>
          </p:nvPr>
        </p:nvSpPr>
        <p:spPr>
          <a:xfrm>
            <a:off x="361898" y="3411639"/>
            <a:ext cx="2973993" cy="676729"/>
          </a:xfrm>
        </p:spPr>
        <p:txBody>
          <a:bodyPr>
            <a:no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4" name="Straight Connector 13"/>
          <p:cNvCxnSpPr/>
          <p:nvPr userDrawn="1"/>
        </p:nvCxnSpPr>
        <p:spPr>
          <a:xfrm>
            <a:off x="190028" y="6099902"/>
            <a:ext cx="869972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100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Option b">
    <p:spTree>
      <p:nvGrpSpPr>
        <p:cNvPr id="1" name=""/>
        <p:cNvGrpSpPr/>
        <p:nvPr/>
      </p:nvGrpSpPr>
      <p:grpSpPr>
        <a:xfrm>
          <a:off x="0" y="0"/>
          <a:ext cx="0" cy="0"/>
          <a:chOff x="0" y="0"/>
          <a:chExt cx="0" cy="0"/>
        </a:xfrm>
      </p:grpSpPr>
      <p:sp>
        <p:nvSpPr>
          <p:cNvPr id="7" name="Rectangle 6"/>
          <p:cNvSpPr/>
          <p:nvPr userDrawn="1"/>
        </p:nvSpPr>
        <p:spPr>
          <a:xfrm>
            <a:off x="0" y="0"/>
            <a:ext cx="9144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 name="Rectangle 3"/>
          <p:cNvSpPr/>
          <p:nvPr userDrawn="1"/>
        </p:nvSpPr>
        <p:spPr>
          <a:xfrm>
            <a:off x="1626972" y="2810514"/>
            <a:ext cx="7517028" cy="2234531"/>
          </a:xfrm>
          <a:prstGeom prst="rect">
            <a:avLst/>
          </a:prstGeom>
          <a:gradFill flip="none" rotWithShape="1">
            <a:gsLst>
              <a:gs pos="57000">
                <a:schemeClr val="tx1"/>
              </a:gs>
              <a:gs pos="100000">
                <a:schemeClr val="accent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2" name="Picture 11" descr="BetterBuildings.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780"/>
          <a:stretch/>
        </p:blipFill>
        <p:spPr>
          <a:xfrm>
            <a:off x="725643" y="747031"/>
            <a:ext cx="4839055" cy="1772022"/>
          </a:xfrm>
          <a:prstGeom prst="rect">
            <a:avLst/>
          </a:prstGeom>
        </p:spPr>
      </p:pic>
      <p:pic>
        <p:nvPicPr>
          <p:cNvPr id="13" name="Picture 12" descr="DOE_GREEN_LOGO.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3073" y="6248404"/>
            <a:ext cx="1316676" cy="450374"/>
          </a:xfrm>
          <a:prstGeom prst="rect">
            <a:avLst/>
          </a:prstGeom>
        </p:spPr>
      </p:pic>
      <p:sp>
        <p:nvSpPr>
          <p:cNvPr id="2" name="Title 1"/>
          <p:cNvSpPr>
            <a:spLocks noGrp="1"/>
          </p:cNvSpPr>
          <p:nvPr>
            <p:ph type="ctrTitle"/>
          </p:nvPr>
        </p:nvSpPr>
        <p:spPr>
          <a:xfrm>
            <a:off x="2006919" y="2810514"/>
            <a:ext cx="6550103" cy="1176306"/>
          </a:xfrm>
        </p:spPr>
        <p:txBody>
          <a:bodyPr anchor="b">
            <a:noAutofit/>
          </a:bodyPr>
          <a:lstStyle>
            <a:lvl1pPr>
              <a:defRPr sz="34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006920" y="3989193"/>
            <a:ext cx="6446006" cy="912321"/>
          </a:xfrm>
        </p:spPr>
        <p:txBody>
          <a:bodyPr anchor="t">
            <a:noAutofit/>
          </a:bodyPr>
          <a:lstStyle>
            <a:lvl1pPr marL="0" indent="0" algn="l">
              <a:buNone/>
              <a:defRPr sz="28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4" name="Straight Connector 13"/>
          <p:cNvCxnSpPr/>
          <p:nvPr userDrawn="1"/>
        </p:nvCxnSpPr>
        <p:spPr>
          <a:xfrm>
            <a:off x="190028" y="6099902"/>
            <a:ext cx="869972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948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Option c">
    <p:spTree>
      <p:nvGrpSpPr>
        <p:cNvPr id="1" name=""/>
        <p:cNvGrpSpPr/>
        <p:nvPr/>
      </p:nvGrpSpPr>
      <p:grpSpPr>
        <a:xfrm>
          <a:off x="0" y="0"/>
          <a:ext cx="0" cy="0"/>
          <a:chOff x="0" y="0"/>
          <a:chExt cx="0" cy="0"/>
        </a:xfrm>
      </p:grpSpPr>
      <p:sp>
        <p:nvSpPr>
          <p:cNvPr id="7" name="Rectangle 6"/>
          <p:cNvSpPr/>
          <p:nvPr userDrawn="1"/>
        </p:nvSpPr>
        <p:spPr>
          <a:xfrm>
            <a:off x="0" y="0"/>
            <a:ext cx="9144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Lucida Grande"/>
                <a:ea typeface="Lucida Grande"/>
                <a:cs typeface="Lucida Grande"/>
              </a:rPr>
              <a:t>2_Title Slide</a:t>
            </a:r>
            <a:endParaRPr lang="en-US" dirty="0">
              <a:solidFill>
                <a:prstClr val="white"/>
              </a:solidFill>
            </a:endParaRPr>
          </a:p>
        </p:txBody>
      </p:sp>
      <p:sp>
        <p:nvSpPr>
          <p:cNvPr id="9" name="Rectangle 8"/>
          <p:cNvSpPr/>
          <p:nvPr userDrawn="1"/>
        </p:nvSpPr>
        <p:spPr>
          <a:xfrm>
            <a:off x="1633837" y="2869513"/>
            <a:ext cx="7510161" cy="884818"/>
          </a:xfrm>
          <a:prstGeom prst="rect">
            <a:avLst/>
          </a:prstGeom>
          <a:gradFill>
            <a:gsLst>
              <a:gs pos="0">
                <a:schemeClr val="tx1"/>
              </a:gs>
              <a:gs pos="100000">
                <a:schemeClr val="accent1"/>
              </a:gs>
              <a:gs pos="71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0" name="Picture 9" descr="Big-arro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1936" y="2737425"/>
            <a:ext cx="1484677" cy="1187742"/>
          </a:xfrm>
          <a:prstGeom prst="rect">
            <a:avLst/>
          </a:prstGeom>
        </p:spPr>
      </p:pic>
      <p:pic>
        <p:nvPicPr>
          <p:cNvPr id="12" name="Picture 11" descr="BetterBuildings.png"/>
          <p:cNvPicPr>
            <a:picLocks noChangeAspect="1"/>
          </p:cNvPicPr>
          <p:nvPr userDrawn="1"/>
        </p:nvPicPr>
        <p:blipFill rotWithShape="1">
          <a:blip r:embed="rId3" cstate="print">
            <a:extLst>
              <a:ext uri="{28A0092B-C50C-407E-A947-70E740481C1C}">
                <a14:useLocalDpi xmlns:a14="http://schemas.microsoft.com/office/drawing/2010/main" val="0"/>
              </a:ext>
            </a:extLst>
          </a:blip>
          <a:srcRect r="780"/>
          <a:stretch/>
        </p:blipFill>
        <p:spPr>
          <a:xfrm>
            <a:off x="725643" y="747031"/>
            <a:ext cx="4839055" cy="1772022"/>
          </a:xfrm>
          <a:prstGeom prst="rect">
            <a:avLst/>
          </a:prstGeom>
        </p:spPr>
      </p:pic>
      <p:pic>
        <p:nvPicPr>
          <p:cNvPr id="13" name="Picture 12" descr="DOE_GREEN_LOGO.ps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3073" y="6248404"/>
            <a:ext cx="1316676" cy="450374"/>
          </a:xfrm>
          <a:prstGeom prst="rect">
            <a:avLst/>
          </a:prstGeom>
        </p:spPr>
      </p:pic>
      <p:sp>
        <p:nvSpPr>
          <p:cNvPr id="2" name="Title 1"/>
          <p:cNvSpPr>
            <a:spLocks noGrp="1"/>
          </p:cNvSpPr>
          <p:nvPr>
            <p:ph type="ctrTitle"/>
          </p:nvPr>
        </p:nvSpPr>
        <p:spPr>
          <a:xfrm>
            <a:off x="1633837" y="3941190"/>
            <a:ext cx="6550103" cy="871084"/>
          </a:xfrm>
        </p:spPr>
        <p:txBody>
          <a:bodyPr anchor="b">
            <a:noAutofit/>
          </a:bodyPr>
          <a:lstStyle>
            <a:lvl1pPr>
              <a:defRPr sz="34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633838" y="4812274"/>
            <a:ext cx="6446006" cy="1276864"/>
          </a:xfrm>
        </p:spPr>
        <p:txBody>
          <a:bodyPr anchor="t">
            <a:noAutofit/>
          </a:bodyPr>
          <a:lstStyle>
            <a:lvl1pPr marL="0" indent="0" algn="l">
              <a:buNone/>
              <a:defRPr sz="24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4" name="Straight Connector 13"/>
          <p:cNvCxnSpPr/>
          <p:nvPr userDrawn="1"/>
        </p:nvCxnSpPr>
        <p:spPr>
          <a:xfrm>
            <a:off x="190028" y="6099902"/>
            <a:ext cx="869972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0166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6" name="Picture 15" descr="Full-BG-RGB.png"/>
          <p:cNvPicPr>
            <a:picLocks noChangeAspect="1"/>
          </p:cNvPicPr>
          <p:nvPr userDrawn="1"/>
        </p:nvPicPr>
        <p:blipFill rotWithShape="1">
          <a:blip r:embed="rId2">
            <a:extLst>
              <a:ext uri="{28A0092B-C50C-407E-A947-70E740481C1C}">
                <a14:useLocalDpi xmlns:a14="http://schemas.microsoft.com/office/drawing/2010/main" val="0"/>
              </a:ext>
            </a:extLst>
          </a:blip>
          <a:srcRect l="22024" b="21373"/>
          <a:stretch/>
        </p:blipFill>
        <p:spPr>
          <a:xfrm>
            <a:off x="0" y="0"/>
            <a:ext cx="9153071" cy="6858000"/>
          </a:xfrm>
          <a:prstGeom prst="rect">
            <a:avLst/>
          </a:prstGeom>
        </p:spPr>
      </p:pic>
      <p:sp>
        <p:nvSpPr>
          <p:cNvPr id="2" name="Title 1"/>
          <p:cNvSpPr>
            <a:spLocks noGrp="1"/>
          </p:cNvSpPr>
          <p:nvPr>
            <p:ph type="title" hasCustomPrompt="1"/>
          </p:nvPr>
        </p:nvSpPr>
        <p:spPr>
          <a:xfrm>
            <a:off x="945706" y="2719582"/>
            <a:ext cx="6457421" cy="903666"/>
          </a:xfrm>
        </p:spPr>
        <p:txBody>
          <a:bodyPr anchor="t">
            <a:normAutofit/>
          </a:bodyPr>
          <a:lstStyle>
            <a:lvl1pPr algn="l">
              <a:defRPr sz="2800" b="1" cap="none">
                <a:solidFill>
                  <a:schemeClr val="bg1"/>
                </a:solidFill>
              </a:defRPr>
            </a:lvl1pPr>
          </a:lstStyle>
          <a:p>
            <a:r>
              <a:rPr lang="en-US" dirty="0"/>
              <a:t>Click To Edit Master Title Style</a:t>
            </a:r>
          </a:p>
        </p:txBody>
      </p:sp>
      <p:pic>
        <p:nvPicPr>
          <p:cNvPr id="11" name="Picture 10" descr="DOE_WHITE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12" y="6142249"/>
            <a:ext cx="1181101" cy="403937"/>
          </a:xfrm>
          <a:prstGeom prst="rect">
            <a:avLst/>
          </a:prstGeom>
        </p:spPr>
      </p:pic>
    </p:spTree>
    <p:extLst>
      <p:ext uri="{BB962C8B-B14F-4D97-AF65-F5344CB8AC3E}">
        <p14:creationId xmlns:p14="http://schemas.microsoft.com/office/powerpoint/2010/main" val="776561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Highlight">
    <p:spTree>
      <p:nvGrpSpPr>
        <p:cNvPr id="1" name=""/>
        <p:cNvGrpSpPr/>
        <p:nvPr/>
      </p:nvGrpSpPr>
      <p:grpSpPr>
        <a:xfrm>
          <a:off x="0" y="0"/>
          <a:ext cx="0" cy="0"/>
          <a:chOff x="0" y="0"/>
          <a:chExt cx="0" cy="0"/>
        </a:xfrm>
      </p:grpSpPr>
      <p:pic>
        <p:nvPicPr>
          <p:cNvPr id="4" name="Picture 3" descr="Full-BG-RGB.png"/>
          <p:cNvPicPr>
            <a:picLocks noChangeAspect="1"/>
          </p:cNvPicPr>
          <p:nvPr userDrawn="1"/>
        </p:nvPicPr>
        <p:blipFill rotWithShape="1">
          <a:blip r:embed="rId2">
            <a:extLst>
              <a:ext uri="{28A0092B-C50C-407E-A947-70E740481C1C}">
                <a14:useLocalDpi xmlns:a14="http://schemas.microsoft.com/office/drawing/2010/main" val="0"/>
              </a:ext>
            </a:extLst>
          </a:blip>
          <a:srcRect l="22024" b="21373"/>
          <a:stretch/>
        </p:blipFill>
        <p:spPr>
          <a:xfrm>
            <a:off x="0" y="0"/>
            <a:ext cx="9153071" cy="6858000"/>
          </a:xfrm>
          <a:prstGeom prst="rect">
            <a:avLst/>
          </a:prstGeom>
        </p:spPr>
      </p:pic>
      <p:sp>
        <p:nvSpPr>
          <p:cNvPr id="2" name="Title 1"/>
          <p:cNvSpPr>
            <a:spLocks noGrp="1"/>
          </p:cNvSpPr>
          <p:nvPr>
            <p:ph type="title"/>
          </p:nvPr>
        </p:nvSpPr>
        <p:spPr>
          <a:xfrm>
            <a:off x="1020277" y="275567"/>
            <a:ext cx="5736640" cy="718900"/>
          </a:xfrm>
        </p:spPr>
        <p:txBody>
          <a:bodyPr>
            <a:normAutofit/>
          </a:bodyPr>
          <a:lstStyle>
            <a:lvl1pPr>
              <a:defRPr sz="28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FFBE989-400D-B94A-945A-5633B3F5FC65}" type="slidenum">
              <a:rPr lang="en-US" smtClean="0">
                <a:solidFill>
                  <a:srgbClr val="1D428A">
                    <a:tint val="75000"/>
                  </a:srgbClr>
                </a:solidFill>
              </a:rPr>
              <a:pPr/>
              <a:t>‹#›</a:t>
            </a:fld>
            <a:endParaRPr lang="en-US" dirty="0">
              <a:solidFill>
                <a:srgbClr val="1D428A">
                  <a:tint val="75000"/>
                </a:srgbClr>
              </a:solidFill>
            </a:endParaRPr>
          </a:p>
        </p:txBody>
      </p:sp>
      <p:sp>
        <p:nvSpPr>
          <p:cNvPr id="6" name="Picture Placeholder 5"/>
          <p:cNvSpPr>
            <a:spLocks noGrp="1"/>
          </p:cNvSpPr>
          <p:nvPr>
            <p:ph type="pic" sz="quarter" idx="11"/>
          </p:nvPr>
        </p:nvSpPr>
        <p:spPr>
          <a:xfrm>
            <a:off x="0" y="1221199"/>
            <a:ext cx="4037013" cy="4691523"/>
          </a:xfrm>
        </p:spPr>
        <p:txBody>
          <a:bodyPr/>
          <a:lstStyle/>
          <a:p>
            <a:r>
              <a:rPr lang="en-US" dirty="0"/>
              <a:t>Click icon to add picture</a:t>
            </a:r>
          </a:p>
        </p:txBody>
      </p:sp>
      <p:sp>
        <p:nvSpPr>
          <p:cNvPr id="8" name="Text Placeholder 7"/>
          <p:cNvSpPr>
            <a:spLocks noGrp="1"/>
          </p:cNvSpPr>
          <p:nvPr>
            <p:ph type="body" sz="quarter" idx="12"/>
          </p:nvPr>
        </p:nvSpPr>
        <p:spPr>
          <a:xfrm>
            <a:off x="4337050" y="1604963"/>
            <a:ext cx="4337050" cy="4014787"/>
          </a:xfrm>
        </p:spPr>
        <p:txBody>
          <a:bodyPr/>
          <a:lstStyle>
            <a:lvl1pPr>
              <a:defRPr>
                <a:solidFill>
                  <a:srgbClr val="FFFFFF"/>
                </a:solidFill>
              </a:defRPr>
            </a:lvl1pPr>
            <a:lvl2pPr>
              <a:buClr>
                <a:schemeClr val="bg1"/>
              </a:buCl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DOE_WHITE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12" y="6142249"/>
            <a:ext cx="1181101" cy="403937"/>
          </a:xfrm>
          <a:prstGeom prst="rect">
            <a:avLst/>
          </a:prstGeom>
        </p:spPr>
      </p:pic>
    </p:spTree>
    <p:extLst>
      <p:ext uri="{BB962C8B-B14F-4D97-AF65-F5344CB8AC3E}">
        <p14:creationId xmlns:p14="http://schemas.microsoft.com/office/powerpoint/2010/main" val="104998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4DF51C-4D4B-4A24-8304-853CC83B51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75251-AB41-4F00-BF5F-8AE5E862371E}" type="slidenum">
              <a:rPr lang="en-US" smtClean="0"/>
              <a:t>‹#›</a:t>
            </a:fld>
            <a:endParaRPr lang="en-US"/>
          </a:p>
        </p:txBody>
      </p:sp>
    </p:spTree>
    <p:extLst>
      <p:ext uri="{BB962C8B-B14F-4D97-AF65-F5344CB8AC3E}">
        <p14:creationId xmlns:p14="http://schemas.microsoft.com/office/powerpoint/2010/main" val="286051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solidFill>
                  <a:srgbClr val="1D428A">
                    <a:tint val="75000"/>
                  </a:srgbClr>
                </a:solidFill>
              </a:rPr>
              <a:pPr/>
              <a:t>‹#›</a:t>
            </a:fld>
            <a:endParaRPr lang="en-US" dirty="0">
              <a:solidFill>
                <a:srgbClr val="1D428A">
                  <a:tint val="75000"/>
                </a:srgbClr>
              </a:solidFill>
            </a:endParaRPr>
          </a:p>
        </p:txBody>
      </p:sp>
    </p:spTree>
    <p:extLst>
      <p:ext uri="{BB962C8B-B14F-4D97-AF65-F5344CB8AC3E}">
        <p14:creationId xmlns:p14="http://schemas.microsoft.com/office/powerpoint/2010/main" val="3330247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7616370" cy="107731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4336140" y="934131"/>
            <a:ext cx="4082143" cy="4980439"/>
          </a:xfrm>
        </p:spPr>
        <p:txBody>
          <a:bodyPr/>
          <a:lstStyle/>
          <a:p>
            <a:r>
              <a:rPr lang="en-US" dirty="0"/>
              <a:t>Click icon to add picture</a:t>
            </a:r>
          </a:p>
        </p:txBody>
      </p:sp>
      <p:sp>
        <p:nvSpPr>
          <p:cNvPr id="6" name="Text Placeholder 5"/>
          <p:cNvSpPr>
            <a:spLocks noGrp="1"/>
          </p:cNvSpPr>
          <p:nvPr>
            <p:ph type="body" sz="quarter" idx="11"/>
          </p:nvPr>
        </p:nvSpPr>
        <p:spPr>
          <a:xfrm>
            <a:off x="457199" y="1487487"/>
            <a:ext cx="3751943" cy="44270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solidFill>
                  <a:srgbClr val="1D428A">
                    <a:tint val="75000"/>
                  </a:srgbClr>
                </a:solidFill>
              </a:rPr>
              <a:pPr/>
              <a:t>‹#›</a:t>
            </a:fld>
            <a:endParaRPr lang="en-US" dirty="0">
              <a:solidFill>
                <a:srgbClr val="1D428A">
                  <a:tint val="75000"/>
                </a:srgbClr>
              </a:solidFill>
            </a:endParaRPr>
          </a:p>
        </p:txBody>
      </p:sp>
    </p:spTree>
    <p:extLst>
      <p:ext uri="{BB962C8B-B14F-4D97-AF65-F5344CB8AC3E}">
        <p14:creationId xmlns:p14="http://schemas.microsoft.com/office/powerpoint/2010/main" val="3851686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39392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0606" y="1600200"/>
            <a:ext cx="393619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solidFill>
                  <a:srgbClr val="1D428A">
                    <a:tint val="75000"/>
                  </a:srgbClr>
                </a:solidFill>
              </a:rPr>
              <a:pPr/>
              <a:t>‹#›</a:t>
            </a:fld>
            <a:endParaRPr lang="en-US" dirty="0">
              <a:solidFill>
                <a:srgbClr val="1D428A">
                  <a:tint val="75000"/>
                </a:srgbClr>
              </a:solidFill>
            </a:endParaRPr>
          </a:p>
        </p:txBody>
      </p:sp>
    </p:spTree>
    <p:extLst>
      <p:ext uri="{BB962C8B-B14F-4D97-AF65-F5344CB8AC3E}">
        <p14:creationId xmlns:p14="http://schemas.microsoft.com/office/powerpoint/2010/main" val="1117027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25214"/>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25214"/>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10"/>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solidFill>
                  <a:srgbClr val="1D428A">
                    <a:tint val="75000"/>
                  </a:srgbClr>
                </a:solidFill>
              </a:rPr>
              <a:pPr/>
              <a:t>‹#›</a:t>
            </a:fld>
            <a:endParaRPr lang="en-US" dirty="0">
              <a:solidFill>
                <a:srgbClr val="1D428A">
                  <a:tint val="75000"/>
                </a:srgbClr>
              </a:solidFill>
            </a:endParaRPr>
          </a:p>
        </p:txBody>
      </p:sp>
    </p:spTree>
    <p:extLst>
      <p:ext uri="{BB962C8B-B14F-4D97-AF65-F5344CB8AC3E}">
        <p14:creationId xmlns:p14="http://schemas.microsoft.com/office/powerpoint/2010/main" val="642206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a:spLocks noGrp="1"/>
          </p:cNvSpPr>
          <p:nvPr>
            <p:ph type="sldNum" sz="quarter" idx="4"/>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solidFill>
                  <a:srgbClr val="1D428A">
                    <a:tint val="75000"/>
                  </a:srgbClr>
                </a:solidFill>
              </a:rPr>
              <a:pPr/>
              <a:t>‹#›</a:t>
            </a:fld>
            <a:endParaRPr lang="en-US" dirty="0">
              <a:solidFill>
                <a:srgbClr val="1D428A">
                  <a:tint val="75000"/>
                </a:srgbClr>
              </a:solidFill>
            </a:endParaRPr>
          </a:p>
        </p:txBody>
      </p:sp>
    </p:spTree>
    <p:extLst>
      <p:ext uri="{BB962C8B-B14F-4D97-AF65-F5344CB8AC3E}">
        <p14:creationId xmlns:p14="http://schemas.microsoft.com/office/powerpoint/2010/main" val="2820383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solidFill>
                  <a:srgbClr val="1D428A">
                    <a:tint val="75000"/>
                  </a:srgbClr>
                </a:solidFill>
              </a:rPr>
              <a:pPr/>
              <a:t>‹#›</a:t>
            </a:fld>
            <a:endParaRPr lang="en-US" dirty="0">
              <a:solidFill>
                <a:srgbClr val="1D428A">
                  <a:tint val="75000"/>
                </a:srgbClr>
              </a:solidFill>
            </a:endParaRPr>
          </a:p>
        </p:txBody>
      </p:sp>
    </p:spTree>
    <p:extLst>
      <p:ext uri="{BB962C8B-B14F-4D97-AF65-F5344CB8AC3E}">
        <p14:creationId xmlns:p14="http://schemas.microsoft.com/office/powerpoint/2010/main" val="338848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0" y="6132286"/>
            <a:ext cx="9144000" cy="7257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1845752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hin Header">
    <p:spTree>
      <p:nvGrpSpPr>
        <p:cNvPr id="1" name=""/>
        <p:cNvGrpSpPr/>
        <p:nvPr/>
      </p:nvGrpSpPr>
      <p:grpSpPr>
        <a:xfrm>
          <a:off x="0" y="0"/>
          <a:ext cx="0" cy="0"/>
          <a:chOff x="0" y="0"/>
          <a:chExt cx="0" cy="0"/>
        </a:xfrm>
      </p:grpSpPr>
      <p:sp>
        <p:nvSpPr>
          <p:cNvPr id="4" name="Title 1"/>
          <p:cNvSpPr txBox="1">
            <a:spLocks/>
          </p:cNvSpPr>
          <p:nvPr userDrawn="1"/>
        </p:nvSpPr>
        <p:spPr>
          <a:xfrm>
            <a:off x="457200" y="0"/>
            <a:ext cx="7600731" cy="107731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r>
              <a:rPr lang="en-US" dirty="0">
                <a:solidFill>
                  <a:prstClr val="white"/>
                </a:solidFill>
              </a:rPr>
              <a:t>Click to edit Master title style</a:t>
            </a:r>
          </a:p>
        </p:txBody>
      </p:sp>
      <p:sp>
        <p:nvSpPr>
          <p:cNvPr id="5" name="Rectangle 4"/>
          <p:cNvSpPr/>
          <p:nvPr userDrawn="1"/>
        </p:nvSpPr>
        <p:spPr>
          <a:xfrm>
            <a:off x="0" y="-7292"/>
            <a:ext cx="9144000" cy="13090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Rectangle 5"/>
          <p:cNvSpPr/>
          <p:nvPr userDrawn="1"/>
        </p:nvSpPr>
        <p:spPr>
          <a:xfrm>
            <a:off x="0" y="0"/>
            <a:ext cx="9144000" cy="576072"/>
          </a:xfrm>
          <a:prstGeom prst="rect">
            <a:avLst/>
          </a:prstGeom>
          <a:gradFill>
            <a:gsLst>
              <a:gs pos="0">
                <a:schemeClr val="tx1"/>
              </a:gs>
              <a:gs pos="100000">
                <a:schemeClr val="accent1"/>
              </a:gs>
              <a:gs pos="71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7" name="Picture 6" descr="Big-arro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6930" y="-88931"/>
            <a:ext cx="968412" cy="774731"/>
          </a:xfrm>
          <a:prstGeom prst="rect">
            <a:avLst/>
          </a:prstGeom>
        </p:spPr>
      </p:pic>
      <p:sp>
        <p:nvSpPr>
          <p:cNvPr id="8" name="Right Triangle 7"/>
          <p:cNvSpPr/>
          <p:nvPr userDrawn="1"/>
        </p:nvSpPr>
        <p:spPr>
          <a:xfrm flipH="1">
            <a:off x="8833838" y="427640"/>
            <a:ext cx="172838" cy="1724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457200" y="0"/>
            <a:ext cx="7600731" cy="600075"/>
          </a:xfrm>
        </p:spPr>
        <p:txBody>
          <a:bodyPr>
            <a:normAutofit/>
          </a:bodyPr>
          <a:lstStyle>
            <a:lvl1pPr>
              <a:defRPr sz="2800"/>
            </a:lvl1pPr>
          </a:lstStyle>
          <a:p>
            <a:r>
              <a:rPr lang="en-US"/>
              <a:t>Click to edit Master title style</a:t>
            </a:r>
            <a:endParaRPr lang="en-US" dirty="0"/>
          </a:p>
        </p:txBody>
      </p:sp>
      <p:sp>
        <p:nvSpPr>
          <p:cNvPr id="3" name="Slide Number Placeholder 3"/>
          <p:cNvSpPr>
            <a:spLocks noGrp="1"/>
          </p:cNvSpPr>
          <p:nvPr>
            <p:ph type="sldNum" sz="quarter" idx="4"/>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solidFill>
                  <a:srgbClr val="1D428A">
                    <a:tint val="75000"/>
                  </a:srgbClr>
                </a:solidFill>
              </a:rPr>
              <a:pPr/>
              <a:t>‹#›</a:t>
            </a:fld>
            <a:endParaRPr lang="en-US" dirty="0">
              <a:solidFill>
                <a:srgbClr val="1D428A">
                  <a:tint val="75000"/>
                </a:srgbClr>
              </a:solidFill>
            </a:endParaRPr>
          </a:p>
        </p:txBody>
      </p:sp>
    </p:spTree>
    <p:extLst>
      <p:ext uri="{BB962C8B-B14F-4D97-AF65-F5344CB8AC3E}">
        <p14:creationId xmlns:p14="http://schemas.microsoft.com/office/powerpoint/2010/main" val="720574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o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FFBE989-400D-B94A-945A-5633B3F5FC65}" type="slidenum">
              <a:rPr lang="en-US" smtClean="0">
                <a:solidFill>
                  <a:srgbClr val="1D428A">
                    <a:tint val="75000"/>
                  </a:srgbClr>
                </a:solidFill>
              </a:rPr>
              <a:pPr/>
              <a:t>‹#›</a:t>
            </a:fld>
            <a:endParaRPr lang="en-US" dirty="0">
              <a:solidFill>
                <a:srgbClr val="1D428A">
                  <a:tint val="75000"/>
                </a:srgbClr>
              </a:solidFill>
            </a:endParaRPr>
          </a:p>
        </p:txBody>
      </p:sp>
      <p:sp>
        <p:nvSpPr>
          <p:cNvPr id="4" name="Rectangle 3"/>
          <p:cNvSpPr/>
          <p:nvPr userDrawn="1"/>
        </p:nvSpPr>
        <p:spPr>
          <a:xfrm>
            <a:off x="0" y="0"/>
            <a:ext cx="9144000" cy="1184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234033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DF51C-4D4B-4A24-8304-853CC83B51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75251-AB41-4F00-BF5F-8AE5E862371E}" type="slidenum">
              <a:rPr lang="en-US" smtClean="0"/>
              <a:t>‹#›</a:t>
            </a:fld>
            <a:endParaRPr lang="en-US"/>
          </a:p>
        </p:txBody>
      </p:sp>
    </p:spTree>
    <p:extLst>
      <p:ext uri="{BB962C8B-B14F-4D97-AF65-F5344CB8AC3E}">
        <p14:creationId xmlns:p14="http://schemas.microsoft.com/office/powerpoint/2010/main" val="189149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DF51C-4D4B-4A24-8304-853CC83B51E1}"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75251-AB41-4F00-BF5F-8AE5E862371E}" type="slidenum">
              <a:rPr lang="en-US" smtClean="0"/>
              <a:t>‹#›</a:t>
            </a:fld>
            <a:endParaRPr lang="en-US"/>
          </a:p>
        </p:txBody>
      </p:sp>
    </p:spTree>
    <p:extLst>
      <p:ext uri="{BB962C8B-B14F-4D97-AF65-F5344CB8AC3E}">
        <p14:creationId xmlns:p14="http://schemas.microsoft.com/office/powerpoint/2010/main" val="295751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4DF51C-4D4B-4A24-8304-853CC83B51E1}"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75251-AB41-4F00-BF5F-8AE5E862371E}" type="slidenum">
              <a:rPr lang="en-US" smtClean="0"/>
              <a:t>‹#›</a:t>
            </a:fld>
            <a:endParaRPr lang="en-US"/>
          </a:p>
        </p:txBody>
      </p:sp>
    </p:spTree>
    <p:extLst>
      <p:ext uri="{BB962C8B-B14F-4D97-AF65-F5344CB8AC3E}">
        <p14:creationId xmlns:p14="http://schemas.microsoft.com/office/powerpoint/2010/main" val="221578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4DF51C-4D4B-4A24-8304-853CC83B51E1}"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775251-AB41-4F00-BF5F-8AE5E862371E}" type="slidenum">
              <a:rPr lang="en-US" smtClean="0"/>
              <a:t>‹#›</a:t>
            </a:fld>
            <a:endParaRPr lang="en-US"/>
          </a:p>
        </p:txBody>
      </p:sp>
    </p:spTree>
    <p:extLst>
      <p:ext uri="{BB962C8B-B14F-4D97-AF65-F5344CB8AC3E}">
        <p14:creationId xmlns:p14="http://schemas.microsoft.com/office/powerpoint/2010/main" val="205569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4DF51C-4D4B-4A24-8304-853CC83B51E1}"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775251-AB41-4F00-BF5F-8AE5E862371E}" type="slidenum">
              <a:rPr lang="en-US" smtClean="0"/>
              <a:t>‹#›</a:t>
            </a:fld>
            <a:endParaRPr lang="en-US"/>
          </a:p>
        </p:txBody>
      </p:sp>
    </p:spTree>
    <p:extLst>
      <p:ext uri="{BB962C8B-B14F-4D97-AF65-F5344CB8AC3E}">
        <p14:creationId xmlns:p14="http://schemas.microsoft.com/office/powerpoint/2010/main" val="425603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DF51C-4D4B-4A24-8304-853CC83B51E1}"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775251-AB41-4F00-BF5F-8AE5E862371E}" type="slidenum">
              <a:rPr lang="en-US" smtClean="0"/>
              <a:t>‹#›</a:t>
            </a:fld>
            <a:endParaRPr lang="en-US"/>
          </a:p>
        </p:txBody>
      </p:sp>
    </p:spTree>
    <p:extLst>
      <p:ext uri="{BB962C8B-B14F-4D97-AF65-F5344CB8AC3E}">
        <p14:creationId xmlns:p14="http://schemas.microsoft.com/office/powerpoint/2010/main" val="1404555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6.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9.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8.png"/><Relationship Id="rId2" Type="http://schemas.openxmlformats.org/officeDocument/2006/relationships/slideLayout" Target="../slideLayouts/slideLayout26.xml"/><Relationship Id="rId16"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7.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4"/>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2" y="6248210"/>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6CEC927-C923-4D85-A3AA-D3ED79C77DC9}" type="slidenum">
              <a:rPr lang="en-US" smtClean="0"/>
              <a:pPr/>
              <a:t>‹#›</a:t>
            </a:fld>
            <a:endParaRPr lang="en-US"/>
          </a:p>
        </p:txBody>
      </p:sp>
    </p:spTree>
    <p:extLst>
      <p:ext uri="{BB962C8B-B14F-4D97-AF65-F5344CB8AC3E}">
        <p14:creationId xmlns:p14="http://schemas.microsoft.com/office/powerpoint/2010/main" val="82711318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DF51C-4D4B-4A24-8304-853CC83B51E1}" type="datetimeFigureOut">
              <a:rPr lang="en-US" smtClean="0"/>
              <a:t>5/23/2019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75251-AB41-4F00-BF5F-8AE5E862371E}" type="slidenum">
              <a:rPr lang="en-US" smtClean="0"/>
              <a:t>‹#›</a:t>
            </a:fld>
            <a:endParaRPr lang="en-US"/>
          </a:p>
        </p:txBody>
      </p:sp>
    </p:spTree>
    <p:extLst>
      <p:ext uri="{BB962C8B-B14F-4D97-AF65-F5344CB8AC3E}">
        <p14:creationId xmlns:p14="http://schemas.microsoft.com/office/powerpoint/2010/main" val="325813486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6CEC927-C923-4D85-A3AA-D3ED79C77DC9}" type="slidenum">
              <a:rPr lang="en-US" smtClean="0"/>
              <a:pPr/>
              <a:t>‹#›</a:t>
            </a:fld>
            <a:endParaRPr lang="en-US"/>
          </a:p>
        </p:txBody>
      </p:sp>
    </p:spTree>
    <p:extLst>
      <p:ext uri="{BB962C8B-B14F-4D97-AF65-F5344CB8AC3E}">
        <p14:creationId xmlns:p14="http://schemas.microsoft.com/office/powerpoint/2010/main" val="1513277508"/>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powerpoint-slides-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03003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xStyles>
    <p:titleStyle>
      <a:lvl1pPr algn="l" defTabSz="457200" rtl="0" eaLnBrk="1" latinLnBrk="0" hangingPunct="1">
        <a:spcBef>
          <a:spcPct val="0"/>
        </a:spcBef>
        <a:buNone/>
        <a:defRPr sz="5000" b="1" i="0" kern="1200" baseline="0">
          <a:solidFill>
            <a:srgbClr val="D4E9D1"/>
          </a:solidFill>
          <a:latin typeface="Trebuchet MS"/>
          <a:ea typeface="+mj-ea"/>
          <a:cs typeface="Trebuchet MS"/>
        </a:defRPr>
      </a:lvl1pPr>
    </p:titleStyle>
    <p:bodyStyle>
      <a:lvl1pPr marL="0" indent="0" algn="l" defTabSz="457200" rtl="0" eaLnBrk="1" latinLnBrk="0" hangingPunct="1">
        <a:spcBef>
          <a:spcPct val="20000"/>
        </a:spcBef>
        <a:buFont typeface="Arial"/>
        <a:buNone/>
        <a:defRPr sz="3000" b="0" i="0" kern="1200" baseline="0">
          <a:solidFill>
            <a:srgbClr val="D4E9D1"/>
          </a:solidFill>
          <a:latin typeface="Trebuchet MS"/>
          <a:ea typeface="+mn-ea"/>
          <a:cs typeface="Trebuchet MS"/>
        </a:defRPr>
      </a:lvl1pPr>
      <a:lvl2pPr marL="742950" indent="-285750" algn="l" defTabSz="457200" rtl="0" eaLnBrk="1" latinLnBrk="0" hangingPunct="1">
        <a:spcBef>
          <a:spcPct val="20000"/>
        </a:spcBef>
        <a:buFont typeface="Arial"/>
        <a:buChar char="–"/>
        <a:defRPr sz="2800" b="0" i="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b="0" i="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b="0" i="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b="0" i="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442E7-9C5F-954F-A658-BE0DBE98EE70}" type="datetimeFigureOut">
              <a:rPr lang="en-US" smtClean="0"/>
              <a:t>5/23/2019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5D336-D816-7048-8CB1-F9BA1742535E}" type="slidenum">
              <a:rPr lang="en-US" smtClean="0"/>
              <a:t>‹#›</a:t>
            </a:fld>
            <a:endParaRPr lang="en-US"/>
          </a:p>
        </p:txBody>
      </p:sp>
      <p:pic>
        <p:nvPicPr>
          <p:cNvPr id="7" name="Picture 6" descr="powerpoint-slides-0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02867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88BB5-0E54-1D43-AA8D-C79C9BC8F840}" type="datetimeFigureOut">
              <a:rPr lang="en-US" smtClean="0"/>
              <a:t>5/23/2019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102EE-B5FE-534A-B5A1-21782E032AEC}" type="slidenum">
              <a:rPr lang="en-US" smtClean="0"/>
              <a:t>‹#›</a:t>
            </a:fld>
            <a:endParaRPr lang="en-US"/>
          </a:p>
        </p:txBody>
      </p:sp>
      <p:pic>
        <p:nvPicPr>
          <p:cNvPr id="7" name="Picture 6" descr="powerpoint-slides-0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02963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1077310"/>
          </a:xfrm>
          <a:prstGeom prst="rect">
            <a:avLst/>
          </a:prstGeom>
          <a:gradFill>
            <a:gsLst>
              <a:gs pos="0">
                <a:schemeClr val="tx1"/>
              </a:gs>
              <a:gs pos="100000">
                <a:schemeClr val="accent1"/>
              </a:gs>
              <a:gs pos="71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Big-arrow.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32675" y="-166414"/>
            <a:ext cx="1807669" cy="1446136"/>
          </a:xfrm>
          <a:prstGeom prst="rect">
            <a:avLst/>
          </a:prstGeom>
        </p:spPr>
      </p:pic>
      <p:sp>
        <p:nvSpPr>
          <p:cNvPr id="2" name="Title Placeholder 1"/>
          <p:cNvSpPr>
            <a:spLocks noGrp="1"/>
          </p:cNvSpPr>
          <p:nvPr>
            <p:ph type="title"/>
          </p:nvPr>
        </p:nvSpPr>
        <p:spPr>
          <a:xfrm>
            <a:off x="457200" y="0"/>
            <a:ext cx="7600731" cy="10773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367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ight Triangle 9"/>
          <p:cNvSpPr/>
          <p:nvPr/>
        </p:nvSpPr>
        <p:spPr>
          <a:xfrm flipH="1">
            <a:off x="8618534" y="822325"/>
            <a:ext cx="258763" cy="25816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1" name="Picture 10" descr="DOE_GREEN_LOGO.psd"/>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82387" y="6402000"/>
            <a:ext cx="996206" cy="340757"/>
          </a:xfrm>
          <a:prstGeom prst="rect">
            <a:avLst/>
          </a:prstGeom>
        </p:spPr>
      </p:pic>
      <p:pic>
        <p:nvPicPr>
          <p:cNvPr id="12" name="Picture 11" descr="BetterBuildings.png"/>
          <p:cNvPicPr>
            <a:picLocks noChangeAspect="1"/>
          </p:cNvPicPr>
          <p:nvPr/>
        </p:nvPicPr>
        <p:blipFill rotWithShape="1">
          <a:blip r:embed="rId18" cstate="print">
            <a:extLst>
              <a:ext uri="{28A0092B-C50C-407E-A947-70E740481C1C}">
                <a14:useLocalDpi xmlns:a14="http://schemas.microsoft.com/office/drawing/2010/main" val="0"/>
              </a:ext>
            </a:extLst>
          </a:blip>
          <a:srcRect r="780"/>
          <a:stretch/>
        </p:blipFill>
        <p:spPr>
          <a:xfrm>
            <a:off x="162815" y="6402377"/>
            <a:ext cx="996205" cy="364802"/>
          </a:xfrm>
          <a:prstGeom prst="rect">
            <a:avLst/>
          </a:prstGeom>
        </p:spPr>
      </p:pic>
      <p:cxnSp>
        <p:nvCxnSpPr>
          <p:cNvPr id="14" name="Straight Connector 13"/>
          <p:cNvCxnSpPr/>
          <p:nvPr/>
        </p:nvCxnSpPr>
        <p:spPr>
          <a:xfrm>
            <a:off x="190028" y="6313712"/>
            <a:ext cx="878856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4"/>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pPr defTabSz="457200"/>
            <a:fld id="{4FFBE989-400D-B94A-945A-5633B3F5FC65}" type="slidenum">
              <a:rPr lang="en-US" smtClean="0">
                <a:solidFill>
                  <a:srgbClr val="1D428A">
                    <a:tint val="75000"/>
                  </a:srgbClr>
                </a:solidFill>
              </a:rPr>
              <a:pPr defTabSz="457200"/>
              <a:t>‹#›</a:t>
            </a:fld>
            <a:endParaRPr lang="en-US" dirty="0">
              <a:solidFill>
                <a:srgbClr val="1D428A">
                  <a:tint val="75000"/>
                </a:srgbClr>
              </a:solidFill>
            </a:endParaRPr>
          </a:p>
        </p:txBody>
      </p:sp>
    </p:spTree>
    <p:extLst>
      <p:ext uri="{BB962C8B-B14F-4D97-AF65-F5344CB8AC3E}">
        <p14:creationId xmlns:p14="http://schemas.microsoft.com/office/powerpoint/2010/main" val="366723158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dt="0"/>
  <p:txStyles>
    <p:titleStyle>
      <a:lvl1pPr algn="l"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30.xml"/><Relationship Id="rId5" Type="http://schemas.openxmlformats.org/officeDocument/2006/relationships/image" Target="../media/image23.jpe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8" Type="http://schemas.openxmlformats.org/officeDocument/2006/relationships/hyperlink" Target="https://www.epa.gov/cwsrf" TargetMode="External"/><Relationship Id="rId3" Type="http://schemas.openxmlformats.org/officeDocument/2006/relationships/hyperlink" Target="https://www.rd.usda.gov/programs-services/energy-efficiency-and-conservation-loan-program" TargetMode="External"/><Relationship Id="rId7" Type="http://schemas.openxmlformats.org/officeDocument/2006/relationships/hyperlink" Target="https://www.hudexchange.info/resource/2179/guide-national-objectives-eligible-activities-state-cdbg-programs/"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hyperlink" Target="https://www.hudexchange.info/resource/19/basically-cdbg-training-guidebook-and-slides/" TargetMode="External"/><Relationship Id="rId11" Type="http://schemas.openxmlformats.org/officeDocument/2006/relationships/image" Target="../media/image24.jpeg"/><Relationship Id="rId5" Type="http://schemas.openxmlformats.org/officeDocument/2006/relationships/hyperlink" Target="https://portal.hud.gov/hudportal/HUD?src=/program_offices/comm_planning/communitydevelopment/programs" TargetMode="External"/><Relationship Id="rId10" Type="http://schemas.openxmlformats.org/officeDocument/2006/relationships/hyperlink" Target="https://www.nyserda.ny.gov/About/Bond-Financing.aspx" TargetMode="External"/><Relationship Id="rId4" Type="http://schemas.openxmlformats.org/officeDocument/2006/relationships/hyperlink" Target="https://www.rd.usda.gov/programs-services/rural-energy-savings-program" TargetMode="External"/><Relationship Id="rId9" Type="http://schemas.openxmlformats.org/officeDocument/2006/relationships/hyperlink" Target="http://www.media.pa.gov/Pages/Pennvest-Details.aspx?newsid=34"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nergy.gov/eere/slsc/qualified-energy-conservation-bonds" TargetMode="External"/><Relationship Id="rId3" Type="http://schemas.openxmlformats.org/officeDocument/2006/relationships/hyperlink" Target="https://www.naseo.org/" TargetMode="External"/><Relationship Id="rId7" Type="http://schemas.openxmlformats.org/officeDocument/2006/relationships/hyperlink" Target="https://www.nado.org/"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hyperlink" Target="http://www.mnhousing.gov/wcs/Satellite?c=Page&amp;cid=1358904985835&amp;pagename=External/Page/EXTStandardLayout" TargetMode="External"/><Relationship Id="rId11" Type="http://schemas.openxmlformats.org/officeDocument/2006/relationships/image" Target="../media/image25.jpeg"/><Relationship Id="rId5" Type="http://schemas.openxmlformats.org/officeDocument/2006/relationships/hyperlink" Target="https://www.ncsha.org/" TargetMode="External"/><Relationship Id="rId10" Type="http://schemas.openxmlformats.org/officeDocument/2006/relationships/hyperlink" Target="http://seealliance.org/initiatives/innovative-finance/southeast-energy-efficiency-fund/" TargetMode="External"/><Relationship Id="rId4" Type="http://schemas.openxmlformats.org/officeDocument/2006/relationships/hyperlink" Target="http://www.neo.ne.gov/loan/" TargetMode="External"/><Relationship Id="rId9" Type="http://schemas.openxmlformats.org/officeDocument/2006/relationships/hyperlink" Target="https://www.rggi.org/rggi_benefits/program_investments/new_yor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hyperlink" Target="https://www.tva.gov/Energy/EnergyRightSolutions/EnergyRight-Solutions-for-Home" TargetMode="External"/><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26.jpeg"/><Relationship Id="rId4" Type="http://schemas.openxmlformats.org/officeDocument/2006/relationships/hyperlink" Target="http://www.ctgreenbank.com/crowdfunding-oin-connecticut/"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masssave.com/en/residential/heating-and-cooling/offers/heat-loan-program" TargetMode="External"/><Relationship Id="rId7" Type="http://schemas.openxmlformats.org/officeDocument/2006/relationships/hyperlink" Target="https://issuu.com/solarandenergyloanfund/docs/self_2016_annual_report_2016"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hyperlink" Target="http://www.chif.org/page/energy-conservation-loan-program" TargetMode="External"/><Relationship Id="rId5" Type="http://schemas.openxmlformats.org/officeDocument/2006/relationships/hyperlink" Target="https://enhabit.org/" TargetMode="External"/><Relationship Id="rId4" Type="http://schemas.openxmlformats.org/officeDocument/2006/relationships/hyperlink" Target="http://www.energizect.com/your-home/solutions-list/smarte" TargetMode="Externa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33800"/>
            <a:ext cx="7772400" cy="2743200"/>
          </a:xfrm>
        </p:spPr>
        <p:txBody>
          <a:bodyPr>
            <a:normAutofit fontScale="90000"/>
          </a:bodyPr>
          <a:lstStyle/>
          <a:p>
            <a:r>
              <a:rPr lang="en-US" sz="3200" dirty="0"/>
              <a:t>Financing Workshop: </a:t>
            </a:r>
            <a:br>
              <a:rPr lang="en-US" sz="3200" dirty="0"/>
            </a:br>
            <a:r>
              <a:rPr lang="en-US" sz="3200" dirty="0"/>
              <a:t>Overview of Financing Products</a:t>
            </a:r>
            <a:br>
              <a:rPr lang="en-US" sz="2700" b="1" dirty="0"/>
            </a:br>
            <a:br>
              <a:rPr lang="en-US" sz="2700" b="1" cap="none" dirty="0"/>
            </a:br>
            <a:r>
              <a:rPr lang="en-US" sz="2700" b="1" cap="none" dirty="0"/>
              <a:t>Better Buildings Summit</a:t>
            </a:r>
            <a:br>
              <a:rPr lang="en-US" sz="2700" b="1" cap="none" dirty="0"/>
            </a:br>
            <a:r>
              <a:rPr lang="en-US" sz="2700" b="1" cap="none" dirty="0"/>
              <a:t>May 17, 2017</a:t>
            </a:r>
            <a:br>
              <a:rPr lang="en-US" dirty="0"/>
            </a:br>
            <a:endParaRPr lang="en-US" dirty="0"/>
          </a:p>
        </p:txBody>
      </p:sp>
      <p:sp>
        <p:nvSpPr>
          <p:cNvPr id="3" name="Subtitle 2"/>
          <p:cNvSpPr>
            <a:spLocks noGrp="1"/>
          </p:cNvSpPr>
          <p:nvPr>
            <p:ph type="subTitle" idx="1"/>
          </p:nvPr>
        </p:nvSpPr>
        <p:spPr/>
        <p:txBody>
          <a:bodyPr>
            <a:normAutofit/>
          </a:bodyPr>
          <a:lstStyle/>
          <a:p>
            <a:r>
              <a:rPr lang="en-US" sz="2800" dirty="0"/>
              <a:t>Chris Kramer, Energy Futures Group</a:t>
            </a:r>
          </a:p>
        </p:txBody>
      </p:sp>
      <p:pic>
        <p:nvPicPr>
          <p:cNvPr id="46081" name="Picture 1"/>
          <p:cNvPicPr>
            <a:picLocks noChangeAspect="1" noChangeArrowheads="1"/>
          </p:cNvPicPr>
          <p:nvPr/>
        </p:nvPicPr>
        <p:blipFill>
          <a:blip r:embed="rId3" cstate="print"/>
          <a:srcRect/>
          <a:stretch>
            <a:fillRect/>
          </a:stretch>
        </p:blipFill>
        <p:spPr bwMode="auto">
          <a:xfrm>
            <a:off x="533400" y="6096002"/>
            <a:ext cx="1143000" cy="653143"/>
          </a:xfrm>
          <a:prstGeom prst="rect">
            <a:avLst/>
          </a:prstGeom>
          <a:noFill/>
          <a:ln w="9525">
            <a:noFill/>
            <a:miter lim="800000"/>
            <a:headEnd/>
            <a:tailEnd/>
          </a:ln>
          <a:effectLst/>
        </p:spPr>
      </p:pic>
      <p:pic>
        <p:nvPicPr>
          <p:cNvPr id="4" name="Picture 3"/>
          <p:cNvPicPr>
            <a:picLocks noChangeAspect="1"/>
          </p:cNvPicPr>
          <p:nvPr/>
        </p:nvPicPr>
        <p:blipFill>
          <a:blip r:embed="rId4"/>
          <a:stretch>
            <a:fillRect/>
          </a:stretch>
        </p:blipFill>
        <p:spPr>
          <a:xfrm>
            <a:off x="1676400" y="831439"/>
            <a:ext cx="5105400" cy="2659317"/>
          </a:xfrm>
          <a:prstGeom prst="rect">
            <a:avLst/>
          </a:prstGeom>
        </p:spPr>
      </p:pic>
    </p:spTree>
    <p:extLst>
      <p:ext uri="{BB962C8B-B14F-4D97-AF65-F5344CB8AC3E}">
        <p14:creationId xmlns:p14="http://schemas.microsoft.com/office/powerpoint/2010/main" val="105343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Potential Capital Sources</a:t>
            </a:r>
          </a:p>
        </p:txBody>
      </p:sp>
      <p:sp>
        <p:nvSpPr>
          <p:cNvPr id="3" name="Content Placeholder 2"/>
          <p:cNvSpPr>
            <a:spLocks noGrp="1"/>
          </p:cNvSpPr>
          <p:nvPr>
            <p:ph idx="1"/>
          </p:nvPr>
        </p:nvSpPr>
        <p:spPr>
          <a:xfrm>
            <a:off x="457200" y="1828800"/>
            <a:ext cx="3733800" cy="4572000"/>
          </a:xfrm>
        </p:spPr>
        <p:txBody>
          <a:bodyPr/>
          <a:lstStyle/>
          <a:p>
            <a:r>
              <a:rPr lang="en-US" b="1" dirty="0"/>
              <a:t>Public</a:t>
            </a:r>
          </a:p>
          <a:p>
            <a:endParaRPr lang="en-US" b="1" dirty="0"/>
          </a:p>
          <a:p>
            <a:endParaRPr lang="en-US" b="1" dirty="0"/>
          </a:p>
          <a:p>
            <a:endParaRPr lang="en-US" b="1" dirty="0"/>
          </a:p>
          <a:p>
            <a:r>
              <a:rPr lang="en-US" b="1" dirty="0"/>
              <a:t>Utility</a:t>
            </a:r>
          </a:p>
          <a:p>
            <a:endParaRPr lang="en-US"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7344" y="1624635"/>
            <a:ext cx="1229178" cy="1236495"/>
          </a:xfrm>
          <a:prstGeom prst="rect">
            <a:avLst/>
          </a:prstGeom>
          <a:ln>
            <a:solidFill>
              <a:schemeClr val="tx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973282"/>
            <a:ext cx="1238234" cy="1236495"/>
          </a:xfrm>
          <a:prstGeom prst="rect">
            <a:avLst/>
          </a:prstGeom>
          <a:ln>
            <a:solidFill>
              <a:schemeClr val="tx1"/>
            </a:solidFill>
          </a:ln>
        </p:spPr>
      </p:pic>
      <p:sp>
        <p:nvSpPr>
          <p:cNvPr id="4" name="TextBox 3"/>
          <p:cNvSpPr txBox="1"/>
          <p:nvPr/>
        </p:nvSpPr>
        <p:spPr>
          <a:xfrm>
            <a:off x="4572000" y="1752600"/>
            <a:ext cx="3733800" cy="3046988"/>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ysClr val="windowText" lastClr="000000"/>
                </a:solidFill>
                <a:effectLst/>
                <a:uLnTx/>
                <a:uFillTx/>
              </a:rPr>
              <a:t>Private</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ysClr val="windowText" lastClr="000000"/>
                </a:solidFill>
                <a:effectLst/>
                <a:uLnTx/>
                <a:uFillTx/>
              </a:rPr>
              <a:t>Hybrid</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1668" y="1624635"/>
            <a:ext cx="1229178" cy="1214717"/>
          </a:xfrm>
          <a:prstGeom prst="rect">
            <a:avLst/>
          </a:prstGeom>
          <a:ln>
            <a:solidFill>
              <a:schemeClr val="tx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2744" y="3973282"/>
            <a:ext cx="1229178" cy="1209028"/>
          </a:xfrm>
          <a:prstGeom prst="rect">
            <a:avLst/>
          </a:prstGeom>
          <a:ln>
            <a:solidFill>
              <a:schemeClr val="tx1"/>
            </a:solidFill>
          </a:ln>
        </p:spPr>
      </p:pic>
    </p:spTree>
    <p:extLst>
      <p:ext uri="{BB962C8B-B14F-4D97-AF65-F5344CB8AC3E}">
        <p14:creationId xmlns:p14="http://schemas.microsoft.com/office/powerpoint/2010/main" val="243989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Capital Sources: </a:t>
            </a:r>
            <a:br>
              <a:rPr lang="en-US" b="1" dirty="0"/>
            </a:br>
            <a:r>
              <a:rPr lang="en-US" b="1" dirty="0"/>
              <a:t>Federal Public Funding</a:t>
            </a:r>
          </a:p>
        </p:txBody>
      </p:sp>
      <p:sp>
        <p:nvSpPr>
          <p:cNvPr id="3" name="Content Placeholder 2"/>
          <p:cNvSpPr>
            <a:spLocks noGrp="1"/>
          </p:cNvSpPr>
          <p:nvPr>
            <p:ph idx="1"/>
          </p:nvPr>
        </p:nvSpPr>
        <p:spPr>
          <a:xfrm>
            <a:off x="457200" y="1077310"/>
            <a:ext cx="8229600" cy="5105400"/>
          </a:xfrm>
        </p:spPr>
        <p:txBody>
          <a:bodyPr>
            <a:noAutofit/>
          </a:bodyPr>
          <a:lstStyle/>
          <a:p>
            <a:r>
              <a:rPr lang="en-US" sz="1800" dirty="0"/>
              <a:t>USDA: </a:t>
            </a:r>
          </a:p>
          <a:p>
            <a:pPr lvl="1"/>
            <a:r>
              <a:rPr lang="en-US" sz="1600" dirty="0">
                <a:hlinkClick r:id="rId3"/>
              </a:rPr>
              <a:t>Energy Efficiency and Conservation Loan Program</a:t>
            </a:r>
            <a:r>
              <a:rPr lang="en-US" sz="1600" dirty="0"/>
              <a:t>: Low-interest loan program for utilities serving rural areas (pop. &lt;20K)</a:t>
            </a:r>
          </a:p>
          <a:p>
            <a:pPr lvl="1"/>
            <a:r>
              <a:rPr lang="en-US" sz="1600" dirty="0">
                <a:hlinkClick r:id="rId4"/>
              </a:rPr>
              <a:t>Rural Energy Savings Program</a:t>
            </a:r>
            <a:r>
              <a:rPr lang="en-US" sz="1600" dirty="0"/>
              <a:t>: 0% interest loan program for utilities serving rural areas (pop. &lt;20K); $52M available</a:t>
            </a:r>
          </a:p>
          <a:p>
            <a:r>
              <a:rPr lang="en-US" sz="1800" dirty="0"/>
              <a:t>HUD: </a:t>
            </a:r>
            <a:r>
              <a:rPr lang="en-US" sz="1800" dirty="0">
                <a:hlinkClick r:id="rId5"/>
              </a:rPr>
              <a:t>Community Development Block Grant</a:t>
            </a:r>
            <a:r>
              <a:rPr lang="en-US" sz="1800" dirty="0"/>
              <a:t>: </a:t>
            </a:r>
          </a:p>
          <a:p>
            <a:pPr lvl="1"/>
            <a:r>
              <a:rPr lang="en-US" sz="1600" dirty="0"/>
              <a:t>Formula block grants to local jurisdictions (plus a few additional programs).</a:t>
            </a:r>
          </a:p>
          <a:p>
            <a:pPr lvl="1"/>
            <a:r>
              <a:rPr lang="en-US" sz="1600" dirty="0"/>
              <a:t>Energy efficiency is an eligible use of funds and can be used for loan programs.  </a:t>
            </a:r>
          </a:p>
          <a:p>
            <a:pPr lvl="1"/>
            <a:r>
              <a:rPr lang="en-US" sz="1600" dirty="0"/>
              <a:t>Must apply through local jurisdiction; some have formal application processes, others use open solicitations.</a:t>
            </a:r>
          </a:p>
          <a:p>
            <a:pPr lvl="1"/>
            <a:r>
              <a:rPr lang="en-US" sz="1800" dirty="0"/>
              <a:t>Eligible activities: </a:t>
            </a:r>
            <a:r>
              <a:rPr lang="en-US" sz="1400" dirty="0">
                <a:hlinkClick r:id="rId6"/>
              </a:rPr>
              <a:t>Larger Communities</a:t>
            </a:r>
            <a:r>
              <a:rPr lang="en-US" sz="1400" dirty="0"/>
              <a:t> (Sec. 5.10); </a:t>
            </a:r>
            <a:r>
              <a:rPr lang="en-US" sz="1400" dirty="0">
                <a:hlinkClick r:id="rId7"/>
              </a:rPr>
              <a:t>Smaller Communities</a:t>
            </a:r>
            <a:r>
              <a:rPr lang="en-US" sz="1400" dirty="0"/>
              <a:t> (Ch. 2)</a:t>
            </a:r>
          </a:p>
          <a:p>
            <a:r>
              <a:rPr lang="en-US" sz="1600" dirty="0"/>
              <a:t>EPA: </a:t>
            </a:r>
            <a:r>
              <a:rPr lang="en-US" sz="1600" dirty="0">
                <a:hlinkClick r:id="rId8"/>
              </a:rPr>
              <a:t>Clean Water State Revolving Fund</a:t>
            </a:r>
            <a:endParaRPr lang="en-US" sz="1600" dirty="0"/>
          </a:p>
          <a:p>
            <a:pPr lvl="1"/>
            <a:r>
              <a:rPr lang="en-US" sz="1600" dirty="0"/>
              <a:t>Funds state agencies primarily for large clean water infrastructure projects</a:t>
            </a:r>
          </a:p>
          <a:p>
            <a:pPr lvl="1"/>
            <a:r>
              <a:rPr lang="en-US" sz="1600" dirty="0"/>
              <a:t>Some of these agencies have invested in EE programs that reduce pollutants</a:t>
            </a:r>
          </a:p>
          <a:p>
            <a:pPr lvl="1"/>
            <a:r>
              <a:rPr lang="en-US" sz="1600" dirty="0"/>
              <a:t>Requires establishing a formal partnership with clean water agency</a:t>
            </a:r>
          </a:p>
          <a:p>
            <a:pPr lvl="1"/>
            <a:r>
              <a:rPr lang="en-US" sz="1600" dirty="0"/>
              <a:t>Examples: PA (</a:t>
            </a:r>
            <a:r>
              <a:rPr lang="en-US" sz="1600" dirty="0">
                <a:hlinkClick r:id="rId9"/>
              </a:rPr>
              <a:t>PENNVEST/Keystone HELP</a:t>
            </a:r>
            <a:r>
              <a:rPr lang="en-US" sz="1600" dirty="0"/>
              <a:t>); NY (</a:t>
            </a:r>
            <a:r>
              <a:rPr lang="en-US" sz="1600" dirty="0">
                <a:hlinkClick r:id="rId10"/>
              </a:rPr>
              <a:t>NYSERDA/NY EFC</a:t>
            </a:r>
            <a:r>
              <a:rPr lang="en-US" sz="1600" dirty="0"/>
              <a:t>)</a:t>
            </a: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3800" y="999254"/>
            <a:ext cx="838200" cy="828338"/>
          </a:xfrm>
          <a:prstGeom prst="rect">
            <a:avLst/>
          </a:prstGeom>
          <a:ln>
            <a:solidFill>
              <a:schemeClr val="tx1"/>
            </a:solidFill>
          </a:ln>
        </p:spPr>
      </p:pic>
    </p:spTree>
    <p:extLst>
      <p:ext uri="{BB962C8B-B14F-4D97-AF65-F5344CB8AC3E}">
        <p14:creationId xmlns:p14="http://schemas.microsoft.com/office/powerpoint/2010/main" val="194255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Capital Sources: </a:t>
            </a:r>
            <a:br>
              <a:rPr lang="en-US" b="1" dirty="0"/>
            </a:br>
            <a:r>
              <a:rPr lang="en-US" b="1" dirty="0"/>
              <a:t>State/Local Public Funding</a:t>
            </a:r>
          </a:p>
        </p:txBody>
      </p:sp>
      <p:sp>
        <p:nvSpPr>
          <p:cNvPr id="3" name="Content Placeholder 2"/>
          <p:cNvSpPr>
            <a:spLocks noGrp="1"/>
          </p:cNvSpPr>
          <p:nvPr>
            <p:ph idx="1"/>
          </p:nvPr>
        </p:nvSpPr>
        <p:spPr/>
        <p:txBody>
          <a:bodyPr>
            <a:noAutofit/>
          </a:bodyPr>
          <a:lstStyle/>
          <a:p>
            <a:r>
              <a:rPr lang="en-US" sz="1800" dirty="0"/>
              <a:t>State and Local Agencies</a:t>
            </a:r>
          </a:p>
          <a:p>
            <a:pPr lvl="1"/>
            <a:r>
              <a:rPr lang="en-US" sz="1600" dirty="0">
                <a:hlinkClick r:id="rId3"/>
              </a:rPr>
              <a:t>State and Local Energy Offices</a:t>
            </a:r>
            <a:br>
              <a:rPr lang="en-US" sz="1600" dirty="0"/>
            </a:br>
            <a:r>
              <a:rPr lang="en-US" sz="1600" dirty="0"/>
              <a:t>Example: </a:t>
            </a:r>
            <a:r>
              <a:rPr lang="en-US" sz="1600" dirty="0">
                <a:hlinkClick r:id="rId4"/>
              </a:rPr>
              <a:t>Nebraska Energy Office “Dollar and Energy Savings” Loans</a:t>
            </a:r>
            <a:endParaRPr lang="en-US" sz="1600" dirty="0"/>
          </a:p>
          <a:p>
            <a:pPr lvl="1"/>
            <a:r>
              <a:rPr lang="en-US" sz="1600" dirty="0">
                <a:hlinkClick r:id="rId5"/>
              </a:rPr>
              <a:t>State and Local Housing Authorities</a:t>
            </a:r>
            <a:br>
              <a:rPr lang="en-US" sz="1600" dirty="0"/>
            </a:br>
            <a:r>
              <a:rPr lang="en-US" sz="1600" dirty="0"/>
              <a:t>Example: </a:t>
            </a:r>
            <a:r>
              <a:rPr lang="en-US" sz="1600" dirty="0">
                <a:hlinkClick r:id="rId6"/>
              </a:rPr>
              <a:t>Minnesota Housing Finance Agency</a:t>
            </a:r>
            <a:endParaRPr lang="en-US" sz="1600" dirty="0"/>
          </a:p>
          <a:p>
            <a:pPr lvl="1"/>
            <a:r>
              <a:rPr lang="en-US" sz="1600" dirty="0">
                <a:hlinkClick r:id="rId7"/>
              </a:rPr>
              <a:t>State and Local Economic Development Agencies</a:t>
            </a:r>
            <a:br>
              <a:rPr lang="en-US" sz="1600" dirty="0"/>
            </a:br>
            <a:r>
              <a:rPr lang="en-US" sz="1600" dirty="0"/>
              <a:t>Example: Iowa Economic Dev. Authority and City of Dubuque</a:t>
            </a:r>
          </a:p>
          <a:p>
            <a:pPr lvl="1"/>
            <a:r>
              <a:rPr lang="en-US" sz="1600" dirty="0">
                <a:hlinkClick r:id="rId8"/>
              </a:rPr>
              <a:t>Qualified Energy Conservation Bonds</a:t>
            </a:r>
            <a:r>
              <a:rPr lang="en-US" sz="1600" dirty="0"/>
              <a:t> (accessed through local/state agencies; federal subsidy reduces cost, but process can be complex)</a:t>
            </a:r>
            <a:endParaRPr lang="en-US" sz="1600" dirty="0">
              <a:hlinkClick r:id="rId8"/>
            </a:endParaRPr>
          </a:p>
          <a:p>
            <a:r>
              <a:rPr lang="en-US" sz="1800" dirty="0"/>
              <a:t>Regional Sources</a:t>
            </a:r>
            <a:endParaRPr lang="en-US" sz="1800" dirty="0">
              <a:hlinkClick r:id="rId8"/>
            </a:endParaRPr>
          </a:p>
          <a:p>
            <a:pPr lvl="1"/>
            <a:r>
              <a:rPr lang="en-US" sz="1600" dirty="0">
                <a:hlinkClick r:id="rId9"/>
              </a:rPr>
              <a:t>Regional Greenhouse Gas Initiative</a:t>
            </a:r>
            <a:r>
              <a:rPr lang="en-US" sz="1600" dirty="0"/>
              <a:t> (Northeast) (e.g., NYSERDA)</a:t>
            </a:r>
          </a:p>
          <a:p>
            <a:pPr lvl="1"/>
            <a:r>
              <a:rPr lang="en-US" sz="1600" dirty="0"/>
              <a:t>Other Regional Funds (e.g., </a:t>
            </a:r>
            <a:r>
              <a:rPr lang="en-US" sz="1600" dirty="0">
                <a:hlinkClick r:id="rId10"/>
              </a:rPr>
              <a:t>Southeast Energy Efficiency Fund</a:t>
            </a:r>
            <a:r>
              <a:rPr lang="en-US" sz="1600" dirty="0"/>
              <a:t>)</a:t>
            </a:r>
          </a:p>
          <a:p>
            <a:r>
              <a:rPr lang="en-US" sz="1800" dirty="0"/>
              <a:t>Other Resources</a:t>
            </a:r>
          </a:p>
          <a:p>
            <a:pPr lvl="1"/>
            <a:r>
              <a:rPr lang="en-US" sz="1600" dirty="0"/>
              <a:t>Repurposed ARRA funds</a:t>
            </a:r>
          </a:p>
          <a:p>
            <a:pPr lvl="1"/>
            <a:r>
              <a:rPr lang="en-US" sz="1600" dirty="0"/>
              <a:t>VW settlement funds?  (still unclear)</a:t>
            </a: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48600" y="1371602"/>
            <a:ext cx="848177" cy="838198"/>
          </a:xfrm>
          <a:prstGeom prst="rect">
            <a:avLst/>
          </a:prstGeom>
          <a:ln>
            <a:solidFill>
              <a:schemeClr val="tx1"/>
            </a:solidFill>
          </a:ln>
        </p:spPr>
      </p:pic>
    </p:spTree>
    <p:extLst>
      <p:ext uri="{BB962C8B-B14F-4D97-AF65-F5344CB8AC3E}">
        <p14:creationId xmlns:p14="http://schemas.microsoft.com/office/powerpoint/2010/main" val="477594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Capital Sources: Utility Funding</a:t>
            </a:r>
          </a:p>
        </p:txBody>
      </p:sp>
      <p:sp>
        <p:nvSpPr>
          <p:cNvPr id="3" name="Content Placeholder 2"/>
          <p:cNvSpPr>
            <a:spLocks noGrp="1"/>
          </p:cNvSpPr>
          <p:nvPr>
            <p:ph idx="1"/>
          </p:nvPr>
        </p:nvSpPr>
        <p:spPr/>
        <p:txBody>
          <a:bodyPr>
            <a:normAutofit lnSpcReduction="10000"/>
          </a:bodyPr>
          <a:lstStyle/>
          <a:p>
            <a:r>
              <a:rPr lang="en-US" b="1" dirty="0"/>
              <a:t>Examples:</a:t>
            </a:r>
          </a:p>
          <a:p>
            <a:pPr lvl="1"/>
            <a:r>
              <a:rPr lang="en-US" dirty="0"/>
              <a:t>Energize CT Heating Loan</a:t>
            </a:r>
          </a:p>
          <a:p>
            <a:pPr lvl="1"/>
            <a:r>
              <a:rPr lang="en-US" dirty="0"/>
              <a:t>Midwest Energy’s </a:t>
            </a:r>
            <a:r>
              <a:rPr lang="en-US" dirty="0" err="1"/>
              <a:t>How$mart</a:t>
            </a:r>
            <a:r>
              <a:rPr lang="en-US" dirty="0"/>
              <a:t> Kansas (hybrid)</a:t>
            </a:r>
          </a:p>
          <a:p>
            <a:pPr lvl="1"/>
            <a:r>
              <a:rPr lang="en-US" dirty="0"/>
              <a:t>SC Help My Home (hybrid)</a:t>
            </a:r>
          </a:p>
          <a:p>
            <a:r>
              <a:rPr lang="en-US" b="1" dirty="0"/>
              <a:t>Factors to consider:</a:t>
            </a:r>
          </a:p>
          <a:p>
            <a:pPr lvl="1"/>
            <a:r>
              <a:rPr lang="en-US" dirty="0"/>
              <a:t>Ratepayer-funded</a:t>
            </a:r>
          </a:p>
          <a:p>
            <a:pPr lvl="1"/>
            <a:r>
              <a:rPr lang="en-US" dirty="0"/>
              <a:t>Requires utility cooperation</a:t>
            </a:r>
          </a:p>
          <a:p>
            <a:pPr lvl="1"/>
            <a:r>
              <a:rPr lang="en-US" dirty="0"/>
              <a:t>Typically (but not always) repaid on-bill</a:t>
            </a:r>
          </a:p>
          <a:p>
            <a:pPr lvl="1"/>
            <a:r>
              <a:rPr lang="en-US" dirty="0"/>
              <a:t>Flexibility in interest rate and other terms</a:t>
            </a:r>
          </a:p>
          <a:p>
            <a:pPr lvl="1"/>
            <a:r>
              <a:rPr lang="en-US" dirty="0"/>
              <a:t>Consumer protection issues (disconnection, etc.)</a:t>
            </a:r>
          </a:p>
          <a:p>
            <a:pPr lvl="1"/>
            <a:r>
              <a:rPr lang="en-US" dirty="0"/>
              <a:t>Other regulatory issues</a:t>
            </a:r>
          </a:p>
          <a:p>
            <a:pPr lvl="1"/>
            <a:endParaRPr lang="en-US" b="1" dirty="0"/>
          </a:p>
          <a:p>
            <a:pPr lvl="1"/>
            <a:endParaRPr lang="en-US" b="1" dirty="0"/>
          </a:p>
          <a:p>
            <a:pPr marL="0" indent="0">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295400"/>
            <a:ext cx="1238234" cy="1236495"/>
          </a:xfrm>
          <a:prstGeom prst="rect">
            <a:avLst/>
          </a:prstGeom>
          <a:ln>
            <a:solidFill>
              <a:schemeClr val="tx1"/>
            </a:solidFill>
          </a:ln>
        </p:spPr>
      </p:pic>
    </p:spTree>
    <p:extLst>
      <p:ext uri="{BB962C8B-B14F-4D97-AF65-F5344CB8AC3E}">
        <p14:creationId xmlns:p14="http://schemas.microsoft.com/office/powerpoint/2010/main" val="176774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Capital Sources: </a:t>
            </a:r>
            <a:br>
              <a:rPr lang="en-US" b="1" dirty="0"/>
            </a:br>
            <a:r>
              <a:rPr lang="en-US" b="1" dirty="0"/>
              <a:t>Private Debt (“Market-Based”)</a:t>
            </a:r>
          </a:p>
        </p:txBody>
      </p:sp>
      <p:sp>
        <p:nvSpPr>
          <p:cNvPr id="3" name="Content Placeholder 2"/>
          <p:cNvSpPr>
            <a:spLocks noGrp="1"/>
          </p:cNvSpPr>
          <p:nvPr>
            <p:ph idx="1"/>
          </p:nvPr>
        </p:nvSpPr>
        <p:spPr/>
        <p:txBody>
          <a:bodyPr>
            <a:normAutofit/>
          </a:bodyPr>
          <a:lstStyle/>
          <a:p>
            <a:r>
              <a:rPr lang="en-US" b="1" dirty="0"/>
              <a:t>Banks</a:t>
            </a:r>
          </a:p>
          <a:p>
            <a:pPr lvl="1"/>
            <a:r>
              <a:rPr lang="en-US" dirty="0"/>
              <a:t>Example: </a:t>
            </a:r>
            <a:r>
              <a:rPr lang="en-US" dirty="0">
                <a:hlinkClick r:id="rId3"/>
              </a:rPr>
              <a:t>TVA Energy Right Solutions</a:t>
            </a:r>
            <a:r>
              <a:rPr lang="en-US" dirty="0"/>
              <a:t> (Regions Bank)</a:t>
            </a:r>
          </a:p>
          <a:p>
            <a:pPr marL="0" indent="0">
              <a:buNone/>
            </a:pPr>
            <a:endParaRPr lang="en-US" sz="1600" b="1" dirty="0"/>
          </a:p>
          <a:p>
            <a:r>
              <a:rPr lang="en-US" b="1" dirty="0"/>
              <a:t>Crowd sourcing / Fin tech</a:t>
            </a:r>
          </a:p>
          <a:p>
            <a:pPr lvl="1"/>
            <a:r>
              <a:rPr lang="en-US" dirty="0"/>
              <a:t>Example: </a:t>
            </a:r>
            <a:r>
              <a:rPr lang="en-US" dirty="0">
                <a:hlinkClick r:id="rId4"/>
              </a:rPr>
              <a:t>Connecticut Green Bank – </a:t>
            </a:r>
            <a:r>
              <a:rPr lang="en-US" dirty="0" err="1">
                <a:hlinkClick r:id="rId4"/>
              </a:rPr>
              <a:t>Sungage</a:t>
            </a:r>
            <a:r>
              <a:rPr lang="en-US" dirty="0">
                <a:hlinkClick r:id="rId4"/>
              </a:rPr>
              <a:t>/Mosaic</a:t>
            </a:r>
            <a:endParaRPr lang="en-US" dirty="0"/>
          </a:p>
          <a:p>
            <a:pPr lvl="2"/>
            <a:endParaRPr lang="en-US" sz="1500" dirty="0"/>
          </a:p>
          <a:p>
            <a:r>
              <a:rPr lang="en-US" b="1" dirty="0"/>
              <a:t>Specialized Clean Energy Capital Pools</a:t>
            </a:r>
          </a:p>
          <a:p>
            <a:pPr lvl="1"/>
            <a:r>
              <a:rPr lang="en-US" dirty="0"/>
              <a:t>Examples: WHEEL (hybrid)</a:t>
            </a:r>
          </a:p>
          <a:p>
            <a:pPr lvl="2"/>
            <a:endParaRPr lang="en-US" dirty="0"/>
          </a:p>
          <a:p>
            <a:pPr lvl="2"/>
            <a:endParaRPr lang="en-US" dirty="0"/>
          </a:p>
          <a:p>
            <a:endParaRPr lang="en-US" b="1" dirty="0"/>
          </a:p>
          <a:p>
            <a:endParaRPr lang="en-US" b="1"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800" y="1354306"/>
            <a:ext cx="848177" cy="853226"/>
          </a:xfrm>
          <a:prstGeom prst="rect">
            <a:avLst/>
          </a:prstGeom>
          <a:ln>
            <a:solidFill>
              <a:schemeClr val="tx1"/>
            </a:solidFill>
          </a:ln>
        </p:spPr>
      </p:pic>
    </p:spTree>
    <p:extLst>
      <p:ext uri="{BB962C8B-B14F-4D97-AF65-F5344CB8AC3E}">
        <p14:creationId xmlns:p14="http://schemas.microsoft.com/office/powerpoint/2010/main" val="19217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Capital Sources: </a:t>
            </a:r>
            <a:br>
              <a:rPr lang="en-US" b="1" dirty="0"/>
            </a:br>
            <a:r>
              <a:rPr lang="en-US" b="1" dirty="0"/>
              <a:t>Private Debt (“Mission Driven”)</a:t>
            </a:r>
          </a:p>
        </p:txBody>
      </p:sp>
      <p:sp>
        <p:nvSpPr>
          <p:cNvPr id="3" name="Content Placeholder 2"/>
          <p:cNvSpPr>
            <a:spLocks noGrp="1"/>
          </p:cNvSpPr>
          <p:nvPr>
            <p:ph idx="1"/>
          </p:nvPr>
        </p:nvSpPr>
        <p:spPr/>
        <p:txBody>
          <a:bodyPr>
            <a:normAutofit fontScale="55000" lnSpcReduction="20000"/>
          </a:bodyPr>
          <a:lstStyle/>
          <a:p>
            <a:r>
              <a:rPr lang="en-US" b="1" dirty="0"/>
              <a:t>Mission-driven</a:t>
            </a:r>
          </a:p>
          <a:p>
            <a:pPr lvl="1"/>
            <a:r>
              <a:rPr lang="en-US" b="1" dirty="0"/>
              <a:t>Credit Unions</a:t>
            </a:r>
          </a:p>
          <a:p>
            <a:pPr lvl="2"/>
            <a:r>
              <a:rPr lang="en-US" sz="2900" dirty="0"/>
              <a:t>Examples</a:t>
            </a:r>
            <a:r>
              <a:rPr lang="en-US" dirty="0"/>
              <a:t>: </a:t>
            </a:r>
          </a:p>
          <a:p>
            <a:pPr lvl="3"/>
            <a:r>
              <a:rPr lang="en-US" sz="2900" dirty="0">
                <a:hlinkClick r:id="rId3"/>
              </a:rPr>
              <a:t>Mass Save HEAT Loan </a:t>
            </a:r>
            <a:r>
              <a:rPr lang="en-US" sz="2900" dirty="0"/>
              <a:t>(utilities + ~80 local banks/credit unions)</a:t>
            </a:r>
          </a:p>
          <a:p>
            <a:pPr lvl="3"/>
            <a:r>
              <a:rPr lang="en-US" sz="2900" dirty="0">
                <a:hlinkClick r:id="rId4"/>
              </a:rPr>
              <a:t>Smart-E</a:t>
            </a:r>
            <a:r>
              <a:rPr lang="en-US" sz="2900" dirty="0"/>
              <a:t> (CT) (CT Green Bank + 11 credit unions and local lenders)</a:t>
            </a:r>
          </a:p>
          <a:p>
            <a:pPr marL="1371600" lvl="3" indent="0">
              <a:buNone/>
            </a:pPr>
            <a:endParaRPr lang="en-US" b="1" dirty="0"/>
          </a:p>
          <a:p>
            <a:pPr lvl="1"/>
            <a:r>
              <a:rPr lang="en-US" b="1" dirty="0"/>
              <a:t>Community Development Financial Institutions</a:t>
            </a:r>
          </a:p>
          <a:p>
            <a:pPr lvl="2"/>
            <a:r>
              <a:rPr lang="en-US" sz="2900" dirty="0"/>
              <a:t>Examples</a:t>
            </a:r>
            <a:r>
              <a:rPr lang="en-US" dirty="0"/>
              <a:t>: </a:t>
            </a:r>
          </a:p>
          <a:p>
            <a:pPr lvl="3"/>
            <a:r>
              <a:rPr lang="en-US" sz="2900" dirty="0"/>
              <a:t>Craft3 (OR, WA) (</a:t>
            </a:r>
            <a:r>
              <a:rPr lang="en-US" sz="2900" dirty="0">
                <a:hlinkClick r:id="rId5"/>
              </a:rPr>
              <a:t>Enhabit</a:t>
            </a:r>
            <a:r>
              <a:rPr lang="en-US" sz="2900" dirty="0"/>
              <a:t> Program)</a:t>
            </a:r>
          </a:p>
          <a:p>
            <a:pPr lvl="3"/>
            <a:r>
              <a:rPr lang="en-US" sz="2900" dirty="0"/>
              <a:t>Capital for Change (CT) (</a:t>
            </a:r>
            <a:r>
              <a:rPr lang="en-US" sz="2900" dirty="0">
                <a:hlinkClick r:id="rId6"/>
              </a:rPr>
              <a:t>Energy Conservation Loan Program</a:t>
            </a:r>
            <a:r>
              <a:rPr lang="en-US" sz="2900" dirty="0"/>
              <a:t>—income-tiered interest rates)</a:t>
            </a:r>
          </a:p>
          <a:p>
            <a:pPr lvl="3"/>
            <a:r>
              <a:rPr lang="en-US" sz="2900" dirty="0">
                <a:hlinkClick r:id="rId7"/>
              </a:rPr>
              <a:t>Solar and Energy Loan Fund </a:t>
            </a:r>
            <a:r>
              <a:rPr lang="en-US" sz="2900" dirty="0"/>
              <a:t>(FL)</a:t>
            </a:r>
          </a:p>
          <a:p>
            <a:pPr lvl="3"/>
            <a:endParaRPr lang="en-US" b="1" dirty="0"/>
          </a:p>
          <a:p>
            <a:pPr lvl="1"/>
            <a:r>
              <a:rPr lang="en-US" b="1" dirty="0"/>
              <a:t>Foundations</a:t>
            </a:r>
          </a:p>
          <a:p>
            <a:pPr lvl="2"/>
            <a:r>
              <a:rPr lang="en-US" sz="2900" dirty="0"/>
              <a:t>Examples</a:t>
            </a:r>
            <a:r>
              <a:rPr lang="en-US" dirty="0"/>
              <a:t>: </a:t>
            </a:r>
          </a:p>
          <a:p>
            <a:pPr lvl="3"/>
            <a:r>
              <a:rPr lang="en-US" sz="2900" dirty="0"/>
              <a:t>Bank of America Foundation</a:t>
            </a:r>
          </a:p>
          <a:p>
            <a:pPr lvl="3"/>
            <a:r>
              <a:rPr lang="en-US" sz="2900" dirty="0"/>
              <a:t>MacArthur Foundation</a:t>
            </a:r>
          </a:p>
          <a:p>
            <a:endParaRPr lang="en-US" b="1" dirty="0"/>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5946" y="1524000"/>
            <a:ext cx="762000" cy="766535"/>
          </a:xfrm>
          <a:prstGeom prst="rect">
            <a:avLst/>
          </a:prstGeom>
          <a:ln>
            <a:solidFill>
              <a:schemeClr val="tx1"/>
            </a:solidFill>
          </a:ln>
        </p:spPr>
      </p:pic>
    </p:spTree>
    <p:extLst>
      <p:ext uri="{BB962C8B-B14F-4D97-AF65-F5344CB8AC3E}">
        <p14:creationId xmlns:p14="http://schemas.microsoft.com/office/powerpoint/2010/main" val="144582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0"/>
            <a:ext cx="8686800" cy="10668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j-lt"/>
                <a:ea typeface="+mj-ea"/>
                <a:cs typeface="+mj-cs"/>
              </a:rPr>
              <a:t>Capital Sources for Solar Projects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j-lt"/>
                <a:ea typeface="+mj-ea"/>
                <a:cs typeface="+mj-cs"/>
              </a:rPr>
              <a:t>Debt and Equity Sources</a:t>
            </a:r>
          </a:p>
        </p:txBody>
      </p:sp>
      <p:sp>
        <p:nvSpPr>
          <p:cNvPr id="5" name="TextBox 4"/>
          <p:cNvSpPr txBox="1"/>
          <p:nvPr/>
        </p:nvSpPr>
        <p:spPr>
          <a:xfrm>
            <a:off x="304800" y="4341674"/>
            <a:ext cx="8839200" cy="1805623"/>
          </a:xfrm>
          <a:prstGeom prst="rect">
            <a:avLst/>
          </a:prstGeom>
          <a:noFill/>
        </p:spPr>
        <p:txBody>
          <a:bodyPr wrap="square" rtlCol="0">
            <a:spAutoFit/>
          </a:bodyPr>
          <a:lstStyle/>
          <a:p>
            <a:pPr marL="342900" marR="0" lvl="0" indent="-342900" defTabSz="914400" eaLnBrk="0" fontAlgn="auto" latinLnBrk="0" hangingPunct="0">
              <a:lnSpc>
                <a:spcPct val="100000"/>
              </a:lnSpc>
              <a:spcBef>
                <a:spcPts val="200"/>
              </a:spcBef>
              <a:spcAft>
                <a:spcPts val="200"/>
              </a:spcAft>
              <a:buClr>
                <a:srgbClr val="ED7A2C"/>
              </a:buClr>
              <a:buSzTx/>
              <a:buFontTx/>
              <a:buChar char="•"/>
              <a:tabLst/>
              <a:defRPr/>
            </a:pPr>
            <a:r>
              <a:rPr kumimoji="0" lang="en-US" sz="1400" b="0" i="0" u="none" strike="noStrike" kern="0" cap="none" spc="0" normalizeH="0" baseline="0" noProof="0" dirty="0">
                <a:ln>
                  <a:noFill/>
                </a:ln>
                <a:solidFill>
                  <a:srgbClr val="181300"/>
                </a:solidFill>
                <a:effectLst/>
                <a:uLnTx/>
                <a:uFillTx/>
              </a:rPr>
              <a:t>Solar projects look to different of sources of capital to finance a project</a:t>
            </a:r>
          </a:p>
          <a:p>
            <a:pPr marL="800100" marR="0" lvl="1" indent="-342900" defTabSz="914400" eaLnBrk="0" fontAlgn="auto" latinLnBrk="0" hangingPunct="0">
              <a:lnSpc>
                <a:spcPct val="100000"/>
              </a:lnSpc>
              <a:spcBef>
                <a:spcPts val="200"/>
              </a:spcBef>
              <a:spcAft>
                <a:spcPts val="200"/>
              </a:spcAft>
              <a:buClr>
                <a:srgbClr val="ED7A2C"/>
              </a:buClr>
              <a:buSzTx/>
              <a:buFontTx/>
              <a:buChar char="•"/>
              <a:tabLst/>
              <a:defRPr/>
            </a:pPr>
            <a:r>
              <a:rPr kumimoji="0" lang="en-US" sz="1400" b="0" i="0" u="none" strike="noStrike" kern="0" cap="none" spc="0" normalizeH="0" baseline="0" noProof="0" dirty="0">
                <a:ln>
                  <a:noFill/>
                </a:ln>
                <a:solidFill>
                  <a:srgbClr val="181300"/>
                </a:solidFill>
                <a:effectLst/>
                <a:uLnTx/>
                <a:uFillTx/>
              </a:rPr>
              <a:t>Tax equity is currently the most expensive source of capital and debt is the cheapest</a:t>
            </a:r>
          </a:p>
          <a:p>
            <a:pPr marL="342900" marR="0" lvl="0" indent="-342900" defTabSz="914400" eaLnBrk="0" fontAlgn="auto" latinLnBrk="0" hangingPunct="0">
              <a:lnSpc>
                <a:spcPct val="100000"/>
              </a:lnSpc>
              <a:spcBef>
                <a:spcPts val="200"/>
              </a:spcBef>
              <a:spcAft>
                <a:spcPts val="200"/>
              </a:spcAft>
              <a:buClr>
                <a:srgbClr val="ED7A2C"/>
              </a:buClr>
              <a:buSzTx/>
              <a:buFontTx/>
              <a:buChar char="•"/>
              <a:tabLst/>
              <a:defRPr/>
            </a:pPr>
            <a:r>
              <a:rPr kumimoji="0" lang="en-US" sz="1400" b="0" i="0" u="none" strike="noStrike" kern="0" cap="none" spc="0" normalizeH="0" baseline="0" noProof="0" dirty="0">
                <a:ln>
                  <a:noFill/>
                </a:ln>
                <a:solidFill>
                  <a:srgbClr val="181300"/>
                </a:solidFill>
                <a:effectLst/>
                <a:uLnTx/>
                <a:uFillTx/>
              </a:rPr>
              <a:t>Equity Investments have historically come from large investment banks, or other corporate entities looking to lower their tax bills, as the investor will claim the majority of the Investment Tax Credit.  </a:t>
            </a:r>
          </a:p>
          <a:p>
            <a:pPr marL="342900" marR="0" lvl="0" indent="-342900" defTabSz="914400" eaLnBrk="0" fontAlgn="auto" latinLnBrk="0" hangingPunct="0">
              <a:lnSpc>
                <a:spcPct val="100000"/>
              </a:lnSpc>
              <a:spcBef>
                <a:spcPts val="200"/>
              </a:spcBef>
              <a:spcAft>
                <a:spcPts val="200"/>
              </a:spcAft>
              <a:buClr>
                <a:srgbClr val="ED7A2C"/>
              </a:buClr>
              <a:buSzTx/>
              <a:buFontTx/>
              <a:buChar char="•"/>
              <a:tabLst/>
              <a:defRPr/>
            </a:pPr>
            <a:r>
              <a:rPr kumimoji="0" lang="en-US" sz="1400" b="0" i="0" u="none" strike="noStrike" kern="0" cap="none" spc="0" normalizeH="0" baseline="0" noProof="0" dirty="0">
                <a:ln>
                  <a:noFill/>
                </a:ln>
                <a:solidFill>
                  <a:srgbClr val="181300"/>
                </a:solidFill>
                <a:effectLst/>
                <a:uLnTx/>
                <a:uFillTx/>
              </a:rPr>
              <a:t>Debt is a much more flexible source of capital that can come from a variety of organizations (e.g. banks, gov’t loans, institutional investors). </a:t>
            </a:r>
          </a:p>
          <a:p>
            <a:pPr marL="342900" marR="0" lvl="0" indent="-342900" defTabSz="914400" eaLnBrk="0" fontAlgn="auto" latinLnBrk="0" hangingPunct="0">
              <a:lnSpc>
                <a:spcPct val="100000"/>
              </a:lnSpc>
              <a:spcBef>
                <a:spcPts val="200"/>
              </a:spcBef>
              <a:spcAft>
                <a:spcPts val="200"/>
              </a:spcAft>
              <a:buClr>
                <a:srgbClr val="ED7A2C"/>
              </a:buClr>
              <a:buSzTx/>
              <a:buFontTx/>
              <a:buChar char="•"/>
              <a:tabLst/>
              <a:defRPr/>
            </a:pPr>
            <a:r>
              <a:rPr kumimoji="0" lang="en-US" sz="1400" b="0" i="0" u="none" strike="noStrike" kern="0" cap="none" spc="0" normalizeH="0" baseline="0" noProof="0" dirty="0">
                <a:ln>
                  <a:noFill/>
                </a:ln>
                <a:solidFill>
                  <a:srgbClr val="181300"/>
                </a:solidFill>
                <a:effectLst/>
                <a:uLnTx/>
                <a:uFillTx/>
              </a:rPr>
              <a:t>An experienced developer will use different sources of capital to maximize both profits and incentives. </a:t>
            </a:r>
          </a:p>
        </p:txBody>
      </p:sp>
      <p:sp>
        <p:nvSpPr>
          <p:cNvPr id="6" name="TextBox 5"/>
          <p:cNvSpPr txBox="1"/>
          <p:nvPr/>
        </p:nvSpPr>
        <p:spPr>
          <a:xfrm>
            <a:off x="1143000" y="6297971"/>
            <a:ext cx="694944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81300"/>
                </a:solidFill>
                <a:effectLst/>
                <a:uLnTx/>
                <a:uFillTx/>
              </a:rPr>
              <a:t>Source: </a:t>
            </a:r>
            <a:r>
              <a:rPr kumimoji="0" lang="fr-FR" sz="1200" b="0" i="0" u="none" strike="noStrike" kern="0" cap="none" spc="0" normalizeH="0" baseline="0" noProof="0" dirty="0">
                <a:ln>
                  <a:noFill/>
                </a:ln>
                <a:solidFill>
                  <a:srgbClr val="181300"/>
                </a:solidFill>
                <a:effectLst/>
                <a:uLnTx/>
                <a:uFillTx/>
              </a:rPr>
              <a:t>Feldman, D.; Lowder, T.; Schwabe, P. 2016. </a:t>
            </a:r>
            <a:r>
              <a:rPr kumimoji="0" lang="en-US" sz="1200" b="0" i="1" u="none" strike="noStrike" kern="0" cap="none" spc="0" normalizeH="0" baseline="0" noProof="0" dirty="0">
                <a:ln>
                  <a:noFill/>
                </a:ln>
                <a:solidFill>
                  <a:srgbClr val="181300"/>
                </a:solidFill>
                <a:effectLst/>
                <a:uLnTx/>
                <a:uFillTx/>
              </a:rPr>
              <a:t>Terms, Trends, and Insights PV Project Finance in the United States, 2016.</a:t>
            </a:r>
            <a:r>
              <a:rPr kumimoji="0" lang="en-US" sz="1200" b="0" i="0" u="none" strike="noStrike" kern="0" cap="none" spc="0" normalizeH="0" baseline="0" noProof="0" dirty="0">
                <a:ln>
                  <a:noFill/>
                </a:ln>
                <a:solidFill>
                  <a:srgbClr val="181300"/>
                </a:solidFill>
                <a:effectLst/>
                <a:uLnTx/>
                <a:uFillTx/>
              </a:rPr>
              <a:t> NREL. September 2016.</a:t>
            </a:r>
            <a:endParaRPr kumimoji="0" lang="fr-FR" sz="1200" b="0" i="1" u="none" strike="noStrike" kern="0" cap="none" spc="0" normalizeH="0" baseline="0" noProof="0" dirty="0">
              <a:ln>
                <a:noFill/>
              </a:ln>
              <a:solidFill>
                <a:srgbClr val="181300"/>
              </a:solidFill>
              <a:effectLst/>
              <a:uLnTx/>
              <a:uFillTx/>
            </a:endParaRPr>
          </a:p>
        </p:txBody>
      </p:sp>
      <p:graphicFrame>
        <p:nvGraphicFramePr>
          <p:cNvPr id="9" name="Chart 8"/>
          <p:cNvGraphicFramePr>
            <a:graphicFrameLocks/>
          </p:cNvGraphicFramePr>
          <p:nvPr>
            <p:extLst/>
          </p:nvPr>
        </p:nvGraphicFramePr>
        <p:xfrm>
          <a:off x="304800" y="990600"/>
          <a:ext cx="83820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Slide Number Placeholder 4"/>
          <p:cNvSpPr>
            <a:spLocks noGrp="1"/>
          </p:cNvSpPr>
          <p:nvPr>
            <p:ph type="sldNum" sz="quarter" idx="4294967295"/>
          </p:nvPr>
        </p:nvSpPr>
        <p:spPr>
          <a:xfrm>
            <a:off x="8640559" y="6030593"/>
            <a:ext cx="503441" cy="384048"/>
          </a:xfrm>
          <a:prstGeom prst="rect">
            <a:avLst/>
          </a:prstGeom>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fld id="{BBAC4F1B-1A8A-544E-AFC1-E33B44DC897E}" type="slidenum">
              <a:rPr kumimoji="0" sz="1800" b="0" i="0" u="none" strike="noStrike" kern="0" cap="none" spc="0" normalizeH="0" baseline="0" noProof="0">
                <a:ln>
                  <a:noFill/>
                </a:ln>
                <a:solidFill>
                  <a:srgbClr val="181300"/>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16</a:t>
            </a:fld>
            <a:endParaRPr kumimoji="0" sz="1800" b="0" i="0" u="none" strike="noStrike" kern="0" cap="none" spc="0" normalizeH="0" baseline="0" noProof="0" dirty="0">
              <a:ln>
                <a:noFill/>
              </a:ln>
              <a:solidFill>
                <a:srgbClr val="1813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12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Issues and Tradeoffs</a:t>
            </a:r>
          </a:p>
        </p:txBody>
      </p:sp>
      <p:graphicFrame>
        <p:nvGraphicFramePr>
          <p:cNvPr id="4" name="Content Placeholder 3"/>
          <p:cNvGraphicFramePr>
            <a:graphicFrameLocks noGrp="1"/>
          </p:cNvGraphicFramePr>
          <p:nvPr>
            <p:ph idx="1"/>
            <p:extLst/>
          </p:nvPr>
        </p:nvGraphicFramePr>
        <p:xfrm>
          <a:off x="457200" y="1219200"/>
          <a:ext cx="8229599" cy="4064000"/>
        </p:xfrm>
        <a:graphic>
          <a:graphicData uri="http://schemas.openxmlformats.org/drawingml/2006/table">
            <a:tbl>
              <a:tblPr firstRow="1" bandRow="1">
                <a:tableStyleId>{5C22544A-7EE6-4342-B048-85BDC9FD1C3A}</a:tableStyleId>
              </a:tblPr>
              <a:tblGrid>
                <a:gridCol w="1794896">
                  <a:extLst>
                    <a:ext uri="{9D8B030D-6E8A-4147-A177-3AD203B41FA5}">
                      <a16:colId xmlns:a16="http://schemas.microsoft.com/office/drawing/2014/main" val="20000"/>
                    </a:ext>
                  </a:extLst>
                </a:gridCol>
                <a:gridCol w="2144901">
                  <a:extLst>
                    <a:ext uri="{9D8B030D-6E8A-4147-A177-3AD203B41FA5}">
                      <a16:colId xmlns:a16="http://schemas.microsoft.com/office/drawing/2014/main" val="20001"/>
                    </a:ext>
                  </a:extLst>
                </a:gridCol>
                <a:gridCol w="2144901">
                  <a:extLst>
                    <a:ext uri="{9D8B030D-6E8A-4147-A177-3AD203B41FA5}">
                      <a16:colId xmlns:a16="http://schemas.microsoft.com/office/drawing/2014/main" val="20003"/>
                    </a:ext>
                  </a:extLst>
                </a:gridCol>
                <a:gridCol w="2144901">
                  <a:extLst>
                    <a:ext uri="{9D8B030D-6E8A-4147-A177-3AD203B41FA5}">
                      <a16:colId xmlns:a16="http://schemas.microsoft.com/office/drawing/2014/main" val="3403826381"/>
                    </a:ext>
                  </a:extLst>
                </a:gridCol>
              </a:tblGrid>
              <a:tr h="812800">
                <a:tc>
                  <a:txBody>
                    <a:bodyPr/>
                    <a:lstStyle/>
                    <a:p>
                      <a:endParaRPr lang="en-US" dirty="0"/>
                    </a:p>
                  </a:txBody>
                  <a:tcPr/>
                </a:tc>
                <a:tc>
                  <a:txBody>
                    <a:bodyPr/>
                    <a:lstStyle/>
                    <a:p>
                      <a:r>
                        <a:rPr lang="en-US" dirty="0"/>
                        <a:t>PUBLIC</a:t>
                      </a:r>
                    </a:p>
                  </a:txBody>
                  <a:tcPr/>
                </a:tc>
                <a:tc>
                  <a:txBody>
                    <a:bodyPr/>
                    <a:lstStyle/>
                    <a:p>
                      <a:r>
                        <a:rPr lang="en-US" dirty="0"/>
                        <a:t>UTILITY</a:t>
                      </a:r>
                    </a:p>
                  </a:txBody>
                  <a:tcPr/>
                </a:tc>
                <a:tc>
                  <a:txBody>
                    <a:bodyPr/>
                    <a:lstStyle/>
                    <a:p>
                      <a:r>
                        <a:rPr lang="en-US" dirty="0"/>
                        <a:t>PRIVATE</a:t>
                      </a:r>
                    </a:p>
                  </a:txBody>
                  <a:tcPr/>
                </a:tc>
                <a:extLst>
                  <a:ext uri="{0D108BD9-81ED-4DB2-BD59-A6C34878D82A}">
                    <a16:rowId xmlns:a16="http://schemas.microsoft.com/office/drawing/2014/main" val="10000"/>
                  </a:ext>
                </a:extLst>
              </a:tr>
              <a:tr h="812800">
                <a:tc>
                  <a:txBody>
                    <a:bodyPr/>
                    <a:lstStyle/>
                    <a:p>
                      <a:r>
                        <a:rPr lang="en-US" dirty="0"/>
                        <a:t>AVAILABILITY</a:t>
                      </a:r>
                    </a:p>
                  </a:txBody>
                  <a:tcPr/>
                </a:tc>
                <a:tc>
                  <a:txBody>
                    <a:bodyPr/>
                    <a:lstStyle/>
                    <a:p>
                      <a:r>
                        <a:rPr lang="en-US" dirty="0"/>
                        <a:t>Lower</a:t>
                      </a:r>
                    </a:p>
                  </a:txBody>
                  <a:tcPr/>
                </a:tc>
                <a:tc>
                  <a:txBody>
                    <a:bodyPr/>
                    <a:lstStyle/>
                    <a:p>
                      <a:r>
                        <a:rPr lang="en-US" dirty="0"/>
                        <a:t>Medium</a:t>
                      </a:r>
                    </a:p>
                  </a:txBody>
                  <a:tcPr/>
                </a:tc>
                <a:tc>
                  <a:txBody>
                    <a:bodyPr/>
                    <a:lstStyle/>
                    <a:p>
                      <a:r>
                        <a:rPr lang="en-US" dirty="0"/>
                        <a:t>Higher</a:t>
                      </a:r>
                    </a:p>
                  </a:txBody>
                  <a:tcPr/>
                </a:tc>
                <a:extLst>
                  <a:ext uri="{0D108BD9-81ED-4DB2-BD59-A6C34878D82A}">
                    <a16:rowId xmlns:a16="http://schemas.microsoft.com/office/drawing/2014/main" val="10001"/>
                  </a:ext>
                </a:extLst>
              </a:tr>
              <a:tr h="812800">
                <a:tc>
                  <a:txBody>
                    <a:bodyPr/>
                    <a:lstStyle/>
                    <a:p>
                      <a:r>
                        <a:rPr lang="en-US" dirty="0"/>
                        <a:t>COST</a:t>
                      </a:r>
                    </a:p>
                  </a:txBody>
                  <a:tcPr/>
                </a:tc>
                <a:tc>
                  <a:txBody>
                    <a:bodyPr/>
                    <a:lstStyle/>
                    <a:p>
                      <a:r>
                        <a:rPr lang="en-US" dirty="0"/>
                        <a:t>Lower</a:t>
                      </a:r>
                    </a:p>
                  </a:txBody>
                  <a:tcPr/>
                </a:tc>
                <a:tc>
                  <a:txBody>
                    <a:bodyPr/>
                    <a:lstStyle/>
                    <a:p>
                      <a:r>
                        <a:rPr lang="en-US" dirty="0"/>
                        <a:t>Lower</a:t>
                      </a:r>
                    </a:p>
                  </a:txBody>
                  <a:tcPr/>
                </a:tc>
                <a:tc>
                  <a:txBody>
                    <a:bodyPr/>
                    <a:lstStyle/>
                    <a:p>
                      <a:r>
                        <a:rPr lang="en-US" dirty="0"/>
                        <a:t>Higher</a:t>
                      </a:r>
                    </a:p>
                  </a:txBody>
                  <a:tcPr/>
                </a:tc>
                <a:extLst>
                  <a:ext uri="{0D108BD9-81ED-4DB2-BD59-A6C34878D82A}">
                    <a16:rowId xmlns:a16="http://schemas.microsoft.com/office/drawing/2014/main" val="10002"/>
                  </a:ext>
                </a:extLst>
              </a:tr>
              <a:tr h="812800">
                <a:tc>
                  <a:txBody>
                    <a:bodyPr/>
                    <a:lstStyle/>
                    <a:p>
                      <a:r>
                        <a:rPr lang="en-US" dirty="0"/>
                        <a:t>FLEXIBILITY</a:t>
                      </a:r>
                    </a:p>
                  </a:txBody>
                  <a:tcPr/>
                </a:tc>
                <a:tc>
                  <a:txBody>
                    <a:bodyPr/>
                    <a:lstStyle/>
                    <a:p>
                      <a:r>
                        <a:rPr lang="en-US" dirty="0"/>
                        <a:t>Higher</a:t>
                      </a:r>
                    </a:p>
                  </a:txBody>
                  <a:tcPr/>
                </a:tc>
                <a:tc>
                  <a:txBody>
                    <a:bodyPr/>
                    <a:lstStyle/>
                    <a:p>
                      <a:r>
                        <a:rPr lang="en-US" dirty="0"/>
                        <a:t>Higher</a:t>
                      </a:r>
                    </a:p>
                  </a:txBody>
                  <a:tcPr/>
                </a:tc>
                <a:tc>
                  <a:txBody>
                    <a:bodyPr/>
                    <a:lstStyle/>
                    <a:p>
                      <a:r>
                        <a:rPr lang="en-US" dirty="0"/>
                        <a:t>Lower</a:t>
                      </a:r>
                    </a:p>
                  </a:txBody>
                  <a:tcPr/>
                </a:tc>
                <a:extLst>
                  <a:ext uri="{0D108BD9-81ED-4DB2-BD59-A6C34878D82A}">
                    <a16:rowId xmlns:a16="http://schemas.microsoft.com/office/drawing/2014/main" val="10003"/>
                  </a:ext>
                </a:extLst>
              </a:tr>
              <a:tr h="812800">
                <a:tc>
                  <a:txBody>
                    <a:bodyPr/>
                    <a:lstStyle/>
                    <a:p>
                      <a:r>
                        <a:rPr lang="en-US" dirty="0"/>
                        <a:t>SCALABILITY</a:t>
                      </a:r>
                    </a:p>
                  </a:txBody>
                  <a:tcPr/>
                </a:tc>
                <a:tc>
                  <a:txBody>
                    <a:bodyPr/>
                    <a:lstStyle/>
                    <a:p>
                      <a:r>
                        <a:rPr lang="en-US" dirty="0"/>
                        <a:t>Lower</a:t>
                      </a:r>
                    </a:p>
                  </a:txBody>
                  <a:tcPr/>
                </a:tc>
                <a:tc>
                  <a:txBody>
                    <a:bodyPr/>
                    <a:lstStyle/>
                    <a:p>
                      <a:r>
                        <a:rPr lang="en-US" dirty="0"/>
                        <a:t>Lower</a:t>
                      </a:r>
                    </a:p>
                  </a:txBody>
                  <a:tcPr/>
                </a:tc>
                <a:tc>
                  <a:txBody>
                    <a:bodyPr/>
                    <a:lstStyle/>
                    <a:p>
                      <a:r>
                        <a:rPr lang="en-US" dirty="0"/>
                        <a:t>Higher</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457200" y="5486400"/>
            <a:ext cx="822959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Hybrid capital pools can help address these tradeoffs, but may introduce complexity.</a:t>
            </a:r>
          </a:p>
        </p:txBody>
      </p:sp>
    </p:spTree>
    <p:extLst>
      <p:ext uri="{BB962C8B-B14F-4D97-AF65-F5344CB8AC3E}">
        <p14:creationId xmlns:p14="http://schemas.microsoft.com/office/powerpoint/2010/main" val="583933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APPENDIX 2: Finance Primer</a:t>
            </a:r>
          </a:p>
        </p:txBody>
      </p:sp>
      <p:sp>
        <p:nvSpPr>
          <p:cNvPr id="4" name="Slide Number Placeholder 3"/>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6CEC927-C923-4D85-A3AA-D3ED79C77DC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5360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199" y="1876425"/>
            <a:ext cx="5562601" cy="892175"/>
          </a:xfrm>
        </p:spPr>
        <p:txBody>
          <a:bodyPr>
            <a:noAutofit/>
          </a:bodyPr>
          <a:lstStyle/>
          <a:p>
            <a:r>
              <a:rPr lang="en-US" sz="4400" dirty="0">
                <a:latin typeface="Trebuchet MS"/>
                <a:cs typeface="Trebuchet MS"/>
              </a:rPr>
              <a:t>Finance Primer</a:t>
            </a:r>
            <a:br>
              <a:rPr lang="en-US" sz="4400" dirty="0">
                <a:latin typeface="Trebuchet MS"/>
                <a:cs typeface="Trebuchet MS"/>
              </a:rPr>
            </a:br>
            <a:endParaRPr lang="en-US" sz="4400" dirty="0">
              <a:latin typeface="Trebuchet MS"/>
              <a:cs typeface="Trebuchet MS"/>
            </a:endParaRPr>
          </a:p>
        </p:txBody>
      </p:sp>
      <p:sp>
        <p:nvSpPr>
          <p:cNvPr id="4" name="Text Placeholder 3"/>
          <p:cNvSpPr>
            <a:spLocks noGrp="1"/>
          </p:cNvSpPr>
          <p:nvPr>
            <p:ph type="body" idx="1"/>
          </p:nvPr>
        </p:nvSpPr>
        <p:spPr>
          <a:xfrm>
            <a:off x="3124199" y="2768600"/>
            <a:ext cx="5562601" cy="1423987"/>
          </a:xfrm>
        </p:spPr>
        <p:txBody>
          <a:bodyPr/>
          <a:lstStyle/>
          <a:p>
            <a:r>
              <a:rPr lang="en-US" sz="2800" dirty="0">
                <a:solidFill>
                  <a:srgbClr val="C7DFC2"/>
                </a:solidFill>
                <a:latin typeface="Trebuchet MS"/>
                <a:cs typeface="Trebuchet MS"/>
              </a:rPr>
              <a:t>The Goal of the this Short Presentation is to Describe the </a:t>
            </a:r>
            <a:r>
              <a:rPr lang="en-US" sz="2800" i="1" dirty="0">
                <a:solidFill>
                  <a:srgbClr val="C7DFC2"/>
                </a:solidFill>
                <a:latin typeface="Trebuchet MS"/>
                <a:cs typeface="Trebuchet MS"/>
              </a:rPr>
              <a:t>Who</a:t>
            </a:r>
            <a:r>
              <a:rPr lang="en-US" sz="2800" dirty="0">
                <a:solidFill>
                  <a:srgbClr val="C7DFC2"/>
                </a:solidFill>
                <a:latin typeface="Trebuchet MS"/>
                <a:cs typeface="Trebuchet MS"/>
              </a:rPr>
              <a:t> and </a:t>
            </a:r>
            <a:r>
              <a:rPr lang="en-US" sz="2800" i="1" dirty="0">
                <a:solidFill>
                  <a:srgbClr val="C7DFC2"/>
                </a:solidFill>
                <a:latin typeface="Trebuchet MS"/>
                <a:cs typeface="Trebuchet MS"/>
              </a:rPr>
              <a:t>How</a:t>
            </a:r>
            <a:r>
              <a:rPr lang="en-US" sz="2800" dirty="0">
                <a:solidFill>
                  <a:srgbClr val="C7DFC2"/>
                </a:solidFill>
                <a:latin typeface="Trebuchet MS"/>
                <a:cs typeface="Trebuchet MS"/>
              </a:rPr>
              <a:t> of EE Finance Programs </a:t>
            </a:r>
          </a:p>
        </p:txBody>
      </p:sp>
      <p:sp>
        <p:nvSpPr>
          <p:cNvPr id="11" name="Title 1"/>
          <p:cNvSpPr txBox="1">
            <a:spLocks/>
          </p:cNvSpPr>
          <p:nvPr/>
        </p:nvSpPr>
        <p:spPr>
          <a:xfrm>
            <a:off x="2565400" y="3238500"/>
            <a:ext cx="6261100" cy="30226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kern="1200">
                <a:solidFill>
                  <a:schemeClr val="tx1"/>
                </a:solidFill>
                <a:latin typeface="Rockwell"/>
                <a:ea typeface="+mj-ea"/>
                <a:cs typeface="Rockwel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tx1"/>
              </a:solidFill>
              <a:effectLst/>
              <a:uLnTx/>
              <a:uFillTx/>
              <a:latin typeface="Rockwell"/>
              <a:ea typeface="+mj-ea"/>
              <a:cs typeface="Rockwell"/>
            </a:endParaRPr>
          </a:p>
        </p:txBody>
      </p:sp>
    </p:spTree>
    <p:extLst>
      <p:ext uri="{BB962C8B-B14F-4D97-AF65-F5344CB8AC3E}">
        <p14:creationId xmlns:p14="http://schemas.microsoft.com/office/powerpoint/2010/main" val="2022161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9164" y="201007"/>
            <a:ext cx="5004391" cy="6497505"/>
          </a:xfrm>
          <a:prstGeom prst="rect">
            <a:avLst/>
          </a:prstGeom>
          <a:ln>
            <a:solidFill>
              <a:schemeClr val="accent1"/>
            </a:solidFill>
          </a:ln>
        </p:spPr>
      </p:pic>
    </p:spTree>
    <p:extLst>
      <p:ext uri="{BB962C8B-B14F-4D97-AF65-F5344CB8AC3E}">
        <p14:creationId xmlns:p14="http://schemas.microsoft.com/office/powerpoint/2010/main" val="2524843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55" y="307581"/>
            <a:ext cx="7527645" cy="905958"/>
          </a:xfrm>
        </p:spPr>
        <p:txBody>
          <a:bodyPr>
            <a:noAutofit/>
          </a:bodyPr>
          <a:lstStyle/>
          <a:p>
            <a:r>
              <a:rPr lang="en-US" sz="3200" dirty="0">
                <a:latin typeface="Trebuchet MS"/>
                <a:cs typeface="Trebuchet MS"/>
              </a:rPr>
              <a:t>FINANCE: A Means to Get Money from a Capital Provider </a:t>
            </a:r>
          </a:p>
        </p:txBody>
      </p:sp>
      <p:sp>
        <p:nvSpPr>
          <p:cNvPr id="5" name="Rounded Rectangle 4"/>
          <p:cNvSpPr/>
          <p:nvPr/>
        </p:nvSpPr>
        <p:spPr>
          <a:xfrm>
            <a:off x="2984500" y="2184400"/>
            <a:ext cx="2918711" cy="990277"/>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Capital Provider</a:t>
            </a:r>
          </a:p>
        </p:txBody>
      </p:sp>
      <p:grpSp>
        <p:nvGrpSpPr>
          <p:cNvPr id="20" name="Group 19"/>
          <p:cNvGrpSpPr/>
          <p:nvPr/>
        </p:nvGrpSpPr>
        <p:grpSpPr>
          <a:xfrm>
            <a:off x="2197100" y="1234182"/>
            <a:ext cx="6426200" cy="3109540"/>
            <a:chOff x="2921000" y="1373882"/>
            <a:chExt cx="6426200" cy="3109540"/>
          </a:xfrm>
        </p:grpSpPr>
        <p:sp>
          <p:nvSpPr>
            <p:cNvPr id="13" name="TextBox 12"/>
            <p:cNvSpPr txBox="1"/>
            <p:nvPr/>
          </p:nvSpPr>
          <p:spPr>
            <a:xfrm>
              <a:off x="2921000" y="1373882"/>
              <a:ext cx="64262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595959"/>
                  </a:solidFill>
                  <a:effectLst/>
                  <a:uLnTx/>
                  <a:uFillTx/>
                  <a:latin typeface="Trebuchet MS"/>
                  <a:cs typeface="Trebuchet MS"/>
                </a:rPr>
                <a:t>— and Back from the Customer Over Time </a:t>
              </a:r>
            </a:p>
          </p:txBody>
        </p:sp>
        <p:grpSp>
          <p:nvGrpSpPr>
            <p:cNvPr id="17" name="Group 16"/>
            <p:cNvGrpSpPr/>
            <p:nvPr/>
          </p:nvGrpSpPr>
          <p:grpSpPr>
            <a:xfrm>
              <a:off x="6045200" y="3314377"/>
              <a:ext cx="1104900" cy="1169045"/>
              <a:chOff x="6045200" y="3314377"/>
              <a:chExt cx="1104900" cy="1169045"/>
            </a:xfrm>
          </p:grpSpPr>
          <p:cxnSp>
            <p:nvCxnSpPr>
              <p:cNvPr id="15" name="Straight Arrow Connector 14"/>
              <p:cNvCxnSpPr/>
              <p:nvPr/>
            </p:nvCxnSpPr>
            <p:spPr>
              <a:xfrm flipV="1">
                <a:off x="6045200" y="3314377"/>
                <a:ext cx="12700" cy="11690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83300" y="3609320"/>
                <a:ext cx="1066800"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ysClr val="windowText" lastClr="000000"/>
                    </a:solidFill>
                    <a:effectLst/>
                    <a:uLnTx/>
                    <a:uFillTx/>
                  </a:rPr>
                  <a:t>$$</a:t>
                </a:r>
              </a:p>
            </p:txBody>
          </p:sp>
        </p:grpSp>
      </p:grpSp>
      <p:grpSp>
        <p:nvGrpSpPr>
          <p:cNvPr id="23" name="Group 22"/>
          <p:cNvGrpSpPr/>
          <p:nvPr/>
        </p:nvGrpSpPr>
        <p:grpSpPr>
          <a:xfrm>
            <a:off x="203201" y="1051148"/>
            <a:ext cx="5684661" cy="4282852"/>
            <a:chOff x="1208223" y="1246308"/>
            <a:chExt cx="6925880" cy="5217992"/>
          </a:xfrm>
        </p:grpSpPr>
        <p:sp>
          <p:nvSpPr>
            <p:cNvPr id="11" name="Rounded Rectangle 10"/>
            <p:cNvSpPr/>
            <p:nvPr/>
          </p:nvSpPr>
          <p:spPr>
            <a:xfrm>
              <a:off x="4578102" y="5257800"/>
              <a:ext cx="3556001" cy="12065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Customer</a:t>
              </a:r>
            </a:p>
          </p:txBody>
        </p:sp>
        <p:grpSp>
          <p:nvGrpSpPr>
            <p:cNvPr id="18" name="Group 17"/>
            <p:cNvGrpSpPr/>
            <p:nvPr/>
          </p:nvGrpSpPr>
          <p:grpSpPr>
            <a:xfrm>
              <a:off x="5822704" y="3818026"/>
              <a:ext cx="1066800" cy="1439773"/>
              <a:chOff x="5822704" y="3818026"/>
              <a:chExt cx="1066800" cy="1439773"/>
            </a:xfrm>
          </p:grpSpPr>
          <p:sp>
            <p:nvSpPr>
              <p:cNvPr id="9" name="TextBox 8"/>
              <p:cNvSpPr txBox="1"/>
              <p:nvPr/>
            </p:nvSpPr>
            <p:spPr>
              <a:xfrm>
                <a:off x="5822704" y="4200484"/>
                <a:ext cx="1066800" cy="5999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ysClr val="windowText" lastClr="000000"/>
                    </a:solidFill>
                    <a:effectLst/>
                    <a:uLnTx/>
                    <a:uFillTx/>
                  </a:rPr>
                  <a:t>$$</a:t>
                </a:r>
              </a:p>
            </p:txBody>
          </p:sp>
          <p:cxnSp>
            <p:nvCxnSpPr>
              <p:cNvPr id="12" name="Straight Arrow Connector 11"/>
              <p:cNvCxnSpPr>
                <a:stCxn id="5" idx="2"/>
                <a:endCxn id="11" idx="0"/>
              </p:cNvCxnSpPr>
              <p:nvPr/>
            </p:nvCxnSpPr>
            <p:spPr>
              <a:xfrm flipH="1">
                <a:off x="6356103" y="3818026"/>
                <a:ext cx="18702" cy="14397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1" name="Title 1"/>
            <p:cNvSpPr txBox="1">
              <a:spLocks/>
            </p:cNvSpPr>
            <p:nvPr/>
          </p:nvSpPr>
          <p:spPr>
            <a:xfrm>
              <a:off x="1208223" y="1246308"/>
              <a:ext cx="2946400" cy="99193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Rockwell"/>
                  <a:ea typeface="+mj-ea"/>
                  <a:cs typeface="Rockwe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Trebuchet MS"/>
                  <a:ea typeface="+mj-ea"/>
                  <a:cs typeface="Trebuchet MS"/>
                </a:rPr>
                <a:t>To a Customer</a:t>
              </a:r>
            </a:p>
          </p:txBody>
        </p:sp>
      </p:grpSp>
    </p:spTree>
    <p:extLst>
      <p:ext uri="{BB962C8B-B14F-4D97-AF65-F5344CB8AC3E}">
        <p14:creationId xmlns:p14="http://schemas.microsoft.com/office/powerpoint/2010/main" val="39859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888" y="377831"/>
            <a:ext cx="7772400" cy="904202"/>
          </a:xfrm>
        </p:spPr>
        <p:txBody>
          <a:bodyPr>
            <a:normAutofit fontScale="90000"/>
          </a:bodyPr>
          <a:lstStyle/>
          <a:p>
            <a:r>
              <a:rPr lang="en-US" dirty="0"/>
              <a:t>CAPITAL PROVIDER </a:t>
            </a:r>
            <a:br>
              <a:rPr lang="en-US" dirty="0"/>
            </a:br>
            <a:r>
              <a:rPr lang="en-US" sz="3600" i="1" dirty="0"/>
              <a:t>It All Starts with the “Who”</a:t>
            </a:r>
          </a:p>
        </p:txBody>
      </p:sp>
      <p:sp>
        <p:nvSpPr>
          <p:cNvPr id="3" name="Content Placeholder 2"/>
          <p:cNvSpPr>
            <a:spLocks noGrp="1"/>
          </p:cNvSpPr>
          <p:nvPr>
            <p:ph sz="quarter" idx="13"/>
          </p:nvPr>
        </p:nvSpPr>
        <p:spPr>
          <a:xfrm>
            <a:off x="214313" y="1714499"/>
            <a:ext cx="7772400" cy="3890963"/>
          </a:xfrm>
        </p:spPr>
        <p:txBody>
          <a:bodyPr>
            <a:normAutofit lnSpcReduction="10000"/>
          </a:bodyPr>
          <a:lstStyle/>
          <a:p>
            <a:pPr marL="0" indent="0">
              <a:buNone/>
            </a:pPr>
            <a:r>
              <a:rPr lang="en-US" sz="2600" u="sng" dirty="0"/>
              <a:t>Questions to Consider</a:t>
            </a:r>
          </a:p>
          <a:p>
            <a:pPr marL="514350" indent="-514350">
              <a:buFont typeface="+mj-lt"/>
              <a:buAutoNum type="arabicPeriod"/>
            </a:pPr>
            <a:r>
              <a:rPr lang="en-US" sz="2600" dirty="0"/>
              <a:t>Whose money are you deploying? (sometimes more than 1 source)</a:t>
            </a:r>
          </a:p>
          <a:p>
            <a:pPr marL="514350" indent="-514350">
              <a:buFont typeface="+mj-lt"/>
              <a:buAutoNum type="arabicPeriod"/>
            </a:pPr>
            <a:r>
              <a:rPr lang="en-US" sz="2600" dirty="0"/>
              <a:t>What is the purpose or mission of the money?</a:t>
            </a:r>
          </a:p>
          <a:p>
            <a:pPr marL="514350" indent="-514350">
              <a:buFont typeface="+mj-lt"/>
              <a:buAutoNum type="arabicPeriod"/>
            </a:pPr>
            <a:r>
              <a:rPr lang="en-US" sz="2600" dirty="0"/>
              <a:t>How much money do you have?</a:t>
            </a:r>
          </a:p>
          <a:p>
            <a:pPr marL="514350" indent="-514350">
              <a:buFont typeface="+mj-lt"/>
              <a:buAutoNum type="arabicPeriod"/>
            </a:pPr>
            <a:r>
              <a:rPr lang="en-US" sz="2600" dirty="0"/>
              <a:t>How much money do you need?</a:t>
            </a:r>
          </a:p>
          <a:p>
            <a:pPr marL="514350" indent="-514350">
              <a:buFont typeface="+mj-lt"/>
              <a:buAutoNum type="arabicPeriod"/>
            </a:pPr>
            <a:r>
              <a:rPr lang="en-US" sz="2600" dirty="0"/>
              <a:t>What is the risk associated with the money?(credit, interest rate, and counterparty risk)</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429760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Who Manages the Flow of Money? </a:t>
            </a:r>
          </a:p>
        </p:txBody>
      </p:sp>
      <p:sp>
        <p:nvSpPr>
          <p:cNvPr id="5" name="Rounded Rectangle 4"/>
          <p:cNvSpPr/>
          <p:nvPr/>
        </p:nvSpPr>
        <p:spPr>
          <a:xfrm>
            <a:off x="2908300" y="1295400"/>
            <a:ext cx="3556000" cy="12065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Capital Provider</a:t>
            </a:r>
          </a:p>
        </p:txBody>
      </p:sp>
      <p:grpSp>
        <p:nvGrpSpPr>
          <p:cNvPr id="23" name="Group 22"/>
          <p:cNvGrpSpPr/>
          <p:nvPr/>
        </p:nvGrpSpPr>
        <p:grpSpPr>
          <a:xfrm>
            <a:off x="2908300" y="2489200"/>
            <a:ext cx="3556000" cy="2946400"/>
            <a:chOff x="3835400" y="3517900"/>
            <a:chExt cx="3556000" cy="2946400"/>
          </a:xfrm>
        </p:grpSpPr>
        <p:sp>
          <p:nvSpPr>
            <p:cNvPr id="11" name="Rounded Rectangle 10"/>
            <p:cNvSpPr/>
            <p:nvPr/>
          </p:nvSpPr>
          <p:spPr>
            <a:xfrm>
              <a:off x="3835400" y="5257800"/>
              <a:ext cx="3556000" cy="12065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Customer</a:t>
              </a:r>
            </a:p>
          </p:txBody>
        </p:sp>
        <p:grpSp>
          <p:nvGrpSpPr>
            <p:cNvPr id="18" name="Group 17"/>
            <p:cNvGrpSpPr/>
            <p:nvPr/>
          </p:nvGrpSpPr>
          <p:grpSpPr>
            <a:xfrm>
              <a:off x="5080000" y="3517900"/>
              <a:ext cx="1066800" cy="1739900"/>
              <a:chOff x="5080000" y="3517900"/>
              <a:chExt cx="1066800" cy="1739900"/>
            </a:xfrm>
          </p:grpSpPr>
          <p:sp>
            <p:nvSpPr>
              <p:cNvPr id="9" name="TextBox 8"/>
              <p:cNvSpPr txBox="1"/>
              <p:nvPr/>
            </p:nvSpPr>
            <p:spPr>
              <a:xfrm>
                <a:off x="5080000" y="4076700"/>
                <a:ext cx="10668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t>
                </a:r>
              </a:p>
            </p:txBody>
          </p:sp>
          <p:cxnSp>
            <p:nvCxnSpPr>
              <p:cNvPr id="12" name="Straight Arrow Connector 11"/>
              <p:cNvCxnSpPr>
                <a:stCxn id="5" idx="2"/>
                <a:endCxn id="11" idx="0"/>
              </p:cNvCxnSpPr>
              <p:nvPr/>
            </p:nvCxnSpPr>
            <p:spPr>
              <a:xfrm>
                <a:off x="5613400" y="3517900"/>
                <a:ext cx="0" cy="1739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15" name="Straight Arrow Connector 14"/>
          <p:cNvCxnSpPr/>
          <p:nvPr/>
        </p:nvCxnSpPr>
        <p:spPr>
          <a:xfrm flipV="1">
            <a:off x="6159500" y="2501900"/>
            <a:ext cx="12700" cy="172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159500" y="3050520"/>
            <a:ext cx="7239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t>
            </a:r>
          </a:p>
        </p:txBody>
      </p:sp>
      <p:sp>
        <p:nvSpPr>
          <p:cNvPr id="19" name="Rounded Rectangle 18"/>
          <p:cNvSpPr/>
          <p:nvPr/>
        </p:nvSpPr>
        <p:spPr>
          <a:xfrm>
            <a:off x="2146300" y="2743200"/>
            <a:ext cx="1587500" cy="1092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Originator</a:t>
            </a:r>
          </a:p>
        </p:txBody>
      </p:sp>
    </p:spTree>
    <p:extLst>
      <p:ext uri="{BB962C8B-B14F-4D97-AF65-F5344CB8AC3E}">
        <p14:creationId xmlns:p14="http://schemas.microsoft.com/office/powerpoint/2010/main" val="253582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888" y="314331"/>
            <a:ext cx="7772400" cy="904202"/>
          </a:xfrm>
        </p:spPr>
        <p:txBody>
          <a:bodyPr>
            <a:noAutofit/>
          </a:bodyPr>
          <a:lstStyle/>
          <a:p>
            <a:r>
              <a:rPr lang="en-US" sz="4000" dirty="0"/>
              <a:t>AN ORIGINATOR:   </a:t>
            </a:r>
            <a:br>
              <a:rPr lang="en-US" sz="4000" dirty="0"/>
            </a:br>
            <a:endParaRPr lang="en-US" sz="4000" i="1" dirty="0"/>
          </a:p>
        </p:txBody>
      </p:sp>
      <p:sp>
        <p:nvSpPr>
          <p:cNvPr id="3" name="Content Placeholder 2"/>
          <p:cNvSpPr>
            <a:spLocks noGrp="1"/>
          </p:cNvSpPr>
          <p:nvPr>
            <p:ph sz="quarter" idx="13"/>
          </p:nvPr>
        </p:nvSpPr>
        <p:spPr>
          <a:xfrm>
            <a:off x="214313" y="1096963"/>
            <a:ext cx="7772400" cy="4076700"/>
          </a:xfrm>
        </p:spPr>
        <p:txBody>
          <a:bodyPr>
            <a:noAutofit/>
          </a:bodyPr>
          <a:lstStyle/>
          <a:p>
            <a:pPr marL="514350" indent="-514350">
              <a:buFont typeface="+mj-lt"/>
              <a:buAutoNum type="arabicPeriod"/>
            </a:pPr>
            <a:r>
              <a:rPr lang="en-US" sz="2200" dirty="0"/>
              <a:t>Takes in the financing application</a:t>
            </a:r>
          </a:p>
          <a:p>
            <a:pPr marL="514350" indent="-514350">
              <a:buFont typeface="+mj-lt"/>
              <a:buAutoNum type="arabicPeriod"/>
            </a:pPr>
            <a:r>
              <a:rPr lang="en-US" sz="2200" dirty="0"/>
              <a:t>Underwrites the application (pulls credit scores, files liens if necessary etc.) </a:t>
            </a:r>
          </a:p>
          <a:p>
            <a:pPr marL="514350" indent="-514350">
              <a:buFont typeface="+mj-lt"/>
              <a:buAutoNum type="arabicPeriod"/>
            </a:pPr>
            <a:r>
              <a:rPr lang="en-US" sz="2200" dirty="0"/>
              <a:t>Creates and documents the finance instrument.</a:t>
            </a:r>
          </a:p>
          <a:p>
            <a:pPr marL="514350" indent="-514350">
              <a:buFont typeface="+mj-lt"/>
              <a:buAutoNum type="arabicPeriod"/>
            </a:pPr>
            <a:r>
              <a:rPr lang="en-US" sz="2200" dirty="0"/>
              <a:t>A finance instrument is a contract to pay back capital over time. Typically a loan, a lease or a service agreement (</a:t>
            </a:r>
            <a:r>
              <a:rPr lang="en-US" sz="2200" dirty="0" err="1"/>
              <a:t>eg</a:t>
            </a:r>
            <a:r>
              <a:rPr lang="en-US" sz="2200" dirty="0"/>
              <a:t>. a tariff) </a:t>
            </a:r>
          </a:p>
          <a:p>
            <a:pPr marL="514350" indent="-514350">
              <a:buFont typeface="+mj-lt"/>
              <a:buAutoNum type="arabicPeriod"/>
            </a:pPr>
            <a:r>
              <a:rPr lang="en-US" sz="2200" dirty="0"/>
              <a:t>This obligation MUST comply with all applicable regulations and laws. </a:t>
            </a:r>
          </a:p>
          <a:p>
            <a:pPr marL="514350" indent="-514350">
              <a:buFont typeface="+mj-lt"/>
              <a:buAutoNum type="arabicPeriod"/>
            </a:pPr>
            <a:r>
              <a:rPr lang="en-US" sz="2200" b="1" dirty="0"/>
              <a:t>Who</a:t>
            </a:r>
            <a:r>
              <a:rPr lang="en-US" sz="2200" dirty="0"/>
              <a:t> originates? Regulated financial institutions (credit unions, banks, CDFIs) OR 3</a:t>
            </a:r>
            <a:r>
              <a:rPr lang="en-US" sz="2200" baseline="30000" dirty="0"/>
              <a:t>rd</a:t>
            </a:r>
            <a:r>
              <a:rPr lang="en-US" sz="2200" dirty="0"/>
              <a:t> party originators (WECC, AFC First)</a:t>
            </a:r>
          </a:p>
          <a:p>
            <a:pPr marL="514350" indent="-514350">
              <a:buFont typeface="+mj-lt"/>
              <a:buAutoNum type="arabicPeriod"/>
            </a:pPr>
            <a:endParaRPr lang="en-US" sz="2200" dirty="0"/>
          </a:p>
        </p:txBody>
      </p:sp>
    </p:spTree>
    <p:extLst>
      <p:ext uri="{BB962C8B-B14F-4D97-AF65-F5344CB8AC3E}">
        <p14:creationId xmlns:p14="http://schemas.microsoft.com/office/powerpoint/2010/main" val="336577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6362700" y="2705100"/>
            <a:ext cx="1587500" cy="1092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Servicer</a:t>
            </a:r>
          </a:p>
        </p:txBody>
      </p:sp>
      <p:sp>
        <p:nvSpPr>
          <p:cNvPr id="2" name="Title 1"/>
          <p:cNvSpPr>
            <a:spLocks noGrp="1"/>
          </p:cNvSpPr>
          <p:nvPr>
            <p:ph type="ctrTitle"/>
          </p:nvPr>
        </p:nvSpPr>
        <p:spPr>
          <a:xfrm>
            <a:off x="213888" y="98431"/>
            <a:ext cx="8663412" cy="904202"/>
          </a:xfrm>
        </p:spPr>
        <p:txBody>
          <a:bodyPr>
            <a:noAutofit/>
          </a:bodyPr>
          <a:lstStyle/>
          <a:p>
            <a:r>
              <a:rPr lang="en-US" sz="4000" dirty="0"/>
              <a:t>Who Manages the Flow of Money? </a:t>
            </a:r>
          </a:p>
        </p:txBody>
      </p:sp>
      <p:sp>
        <p:nvSpPr>
          <p:cNvPr id="5" name="Rounded Rectangle 4"/>
          <p:cNvSpPr/>
          <p:nvPr/>
        </p:nvSpPr>
        <p:spPr>
          <a:xfrm>
            <a:off x="2641600" y="1320800"/>
            <a:ext cx="3556000" cy="12065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Capital Provider</a:t>
            </a:r>
          </a:p>
        </p:txBody>
      </p:sp>
      <p:grpSp>
        <p:nvGrpSpPr>
          <p:cNvPr id="23" name="Group 22"/>
          <p:cNvGrpSpPr/>
          <p:nvPr/>
        </p:nvGrpSpPr>
        <p:grpSpPr>
          <a:xfrm>
            <a:off x="2641600" y="2514600"/>
            <a:ext cx="3556000" cy="2946400"/>
            <a:chOff x="3835400" y="3517900"/>
            <a:chExt cx="3556000" cy="2946400"/>
          </a:xfrm>
        </p:grpSpPr>
        <p:sp>
          <p:nvSpPr>
            <p:cNvPr id="11" name="Rounded Rectangle 10"/>
            <p:cNvSpPr/>
            <p:nvPr/>
          </p:nvSpPr>
          <p:spPr>
            <a:xfrm>
              <a:off x="3835400" y="5257800"/>
              <a:ext cx="3556000" cy="12065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Customer</a:t>
              </a:r>
            </a:p>
          </p:txBody>
        </p:sp>
        <p:grpSp>
          <p:nvGrpSpPr>
            <p:cNvPr id="18" name="Group 17"/>
            <p:cNvGrpSpPr/>
            <p:nvPr/>
          </p:nvGrpSpPr>
          <p:grpSpPr>
            <a:xfrm>
              <a:off x="5080000" y="3517900"/>
              <a:ext cx="1066800" cy="1739900"/>
              <a:chOff x="5080000" y="3517900"/>
              <a:chExt cx="1066800" cy="1739900"/>
            </a:xfrm>
          </p:grpSpPr>
          <p:sp>
            <p:nvSpPr>
              <p:cNvPr id="9" name="TextBox 8"/>
              <p:cNvSpPr txBox="1"/>
              <p:nvPr/>
            </p:nvSpPr>
            <p:spPr>
              <a:xfrm>
                <a:off x="5080000" y="4076700"/>
                <a:ext cx="10668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t>
                </a:r>
              </a:p>
            </p:txBody>
          </p:sp>
          <p:cxnSp>
            <p:nvCxnSpPr>
              <p:cNvPr id="12" name="Straight Arrow Connector 11"/>
              <p:cNvCxnSpPr>
                <a:stCxn id="5" idx="2"/>
                <a:endCxn id="11" idx="0"/>
              </p:cNvCxnSpPr>
              <p:nvPr/>
            </p:nvCxnSpPr>
            <p:spPr>
              <a:xfrm>
                <a:off x="5613400" y="3517900"/>
                <a:ext cx="0" cy="1739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15" name="Straight Arrow Connector 14"/>
          <p:cNvCxnSpPr/>
          <p:nvPr/>
        </p:nvCxnSpPr>
        <p:spPr>
          <a:xfrm flipV="1">
            <a:off x="5892800" y="2527300"/>
            <a:ext cx="12700" cy="172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892800" y="3075920"/>
            <a:ext cx="7239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t>
            </a:r>
          </a:p>
        </p:txBody>
      </p:sp>
      <p:sp>
        <p:nvSpPr>
          <p:cNvPr id="19" name="Rounded Rectangle 18"/>
          <p:cNvSpPr/>
          <p:nvPr/>
        </p:nvSpPr>
        <p:spPr>
          <a:xfrm>
            <a:off x="1866900" y="2768600"/>
            <a:ext cx="1587500" cy="1092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Originator</a:t>
            </a:r>
          </a:p>
        </p:txBody>
      </p:sp>
    </p:spTree>
    <p:extLst>
      <p:ext uri="{BB962C8B-B14F-4D97-AF65-F5344CB8AC3E}">
        <p14:creationId xmlns:p14="http://schemas.microsoft.com/office/powerpoint/2010/main" val="331805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SERVICER </a:t>
            </a:r>
            <a:endParaRPr lang="en-US" sz="4400" i="1" dirty="0"/>
          </a:p>
        </p:txBody>
      </p:sp>
      <p:sp>
        <p:nvSpPr>
          <p:cNvPr id="3" name="Content Placeholder 2"/>
          <p:cNvSpPr>
            <a:spLocks noGrp="1"/>
          </p:cNvSpPr>
          <p:nvPr>
            <p:ph sz="quarter" idx="13"/>
          </p:nvPr>
        </p:nvSpPr>
        <p:spPr>
          <a:xfrm>
            <a:off x="214313" y="1562099"/>
            <a:ext cx="7772400" cy="3687763"/>
          </a:xfrm>
        </p:spPr>
        <p:txBody>
          <a:bodyPr>
            <a:normAutofit lnSpcReduction="10000"/>
          </a:bodyPr>
          <a:lstStyle/>
          <a:p>
            <a:pPr marL="514350" indent="-514350">
              <a:buFont typeface="+mj-lt"/>
              <a:buAutoNum type="arabicPeriod"/>
            </a:pPr>
            <a:r>
              <a:rPr lang="en-US" sz="2400" dirty="0"/>
              <a:t>A servicer calculates payments due, adjusts payments due/dates due in the case of pre-payments, tracks/reports on delinquencies, addresses charge-offs, collections after charge-off, provides reporting etc.  </a:t>
            </a:r>
          </a:p>
          <a:p>
            <a:pPr marL="514350" indent="-514350">
              <a:buFont typeface="+mj-lt"/>
              <a:buAutoNum type="arabicPeriod"/>
            </a:pPr>
            <a:r>
              <a:rPr lang="en-US" sz="2400" dirty="0"/>
              <a:t>Complies with relevant lending laws and regulations.  </a:t>
            </a:r>
          </a:p>
          <a:p>
            <a:pPr marL="514350" indent="-514350">
              <a:buFont typeface="+mj-lt"/>
              <a:buAutoNum type="arabicPeriod"/>
            </a:pPr>
            <a:r>
              <a:rPr lang="en-US" sz="2400" b="1" dirty="0"/>
              <a:t>Who</a:t>
            </a:r>
            <a:r>
              <a:rPr lang="en-US" sz="2400" dirty="0"/>
              <a:t> services? Regulated financial institutions (credit unions, banks, CDFIs) OR 3</a:t>
            </a:r>
            <a:r>
              <a:rPr lang="en-US" sz="2400" baseline="30000" dirty="0"/>
              <a:t>rd</a:t>
            </a:r>
            <a:r>
              <a:rPr lang="en-US" sz="2400" dirty="0"/>
              <a:t> part servicers. (They don’t have to have their own capital)</a:t>
            </a:r>
            <a:endParaRPr lang="en-US" sz="2400" u="sng" dirty="0"/>
          </a:p>
          <a:p>
            <a:endParaRPr lang="en-US" sz="2400" dirty="0"/>
          </a:p>
        </p:txBody>
      </p:sp>
    </p:spTree>
    <p:extLst>
      <p:ext uri="{BB962C8B-B14F-4D97-AF65-F5344CB8AC3E}">
        <p14:creationId xmlns:p14="http://schemas.microsoft.com/office/powerpoint/2010/main" val="2587663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6350000" y="2705100"/>
            <a:ext cx="1587500" cy="1092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Servicer</a:t>
            </a:r>
          </a:p>
        </p:txBody>
      </p:sp>
      <p:sp>
        <p:nvSpPr>
          <p:cNvPr id="2" name="Title 1"/>
          <p:cNvSpPr>
            <a:spLocks noGrp="1"/>
          </p:cNvSpPr>
          <p:nvPr>
            <p:ph type="title"/>
          </p:nvPr>
        </p:nvSpPr>
        <p:spPr>
          <a:xfrm>
            <a:off x="180102" y="89911"/>
            <a:ext cx="8963897" cy="903001"/>
          </a:xfrm>
        </p:spPr>
        <p:txBody>
          <a:bodyPr>
            <a:noAutofit/>
          </a:bodyPr>
          <a:lstStyle/>
          <a:p>
            <a:pPr algn="ctr"/>
            <a:r>
              <a:rPr lang="en-US" sz="3200" dirty="0"/>
              <a:t>What About Utility On-Bill Programs?  </a:t>
            </a:r>
          </a:p>
        </p:txBody>
      </p:sp>
      <p:sp>
        <p:nvSpPr>
          <p:cNvPr id="5" name="Rounded Rectangle 4"/>
          <p:cNvSpPr/>
          <p:nvPr/>
        </p:nvSpPr>
        <p:spPr>
          <a:xfrm>
            <a:off x="2628900" y="1308100"/>
            <a:ext cx="3556000" cy="12065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Capital Provider</a:t>
            </a:r>
          </a:p>
        </p:txBody>
      </p:sp>
      <p:grpSp>
        <p:nvGrpSpPr>
          <p:cNvPr id="23" name="Group 22"/>
          <p:cNvGrpSpPr/>
          <p:nvPr/>
        </p:nvGrpSpPr>
        <p:grpSpPr>
          <a:xfrm>
            <a:off x="2628900" y="2514600"/>
            <a:ext cx="3556000" cy="2946400"/>
            <a:chOff x="3835400" y="3517900"/>
            <a:chExt cx="3556000" cy="2946400"/>
          </a:xfrm>
        </p:grpSpPr>
        <p:sp>
          <p:nvSpPr>
            <p:cNvPr id="11" name="Rounded Rectangle 10"/>
            <p:cNvSpPr/>
            <p:nvPr/>
          </p:nvSpPr>
          <p:spPr>
            <a:xfrm>
              <a:off x="3835400" y="5257800"/>
              <a:ext cx="3556000" cy="12065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Customer</a:t>
              </a:r>
            </a:p>
          </p:txBody>
        </p:sp>
        <p:grpSp>
          <p:nvGrpSpPr>
            <p:cNvPr id="18" name="Group 17"/>
            <p:cNvGrpSpPr/>
            <p:nvPr/>
          </p:nvGrpSpPr>
          <p:grpSpPr>
            <a:xfrm>
              <a:off x="5080000" y="3517900"/>
              <a:ext cx="1066800" cy="1739900"/>
              <a:chOff x="5080000" y="3517900"/>
              <a:chExt cx="1066800" cy="1739900"/>
            </a:xfrm>
          </p:grpSpPr>
          <p:sp>
            <p:nvSpPr>
              <p:cNvPr id="9" name="TextBox 8"/>
              <p:cNvSpPr txBox="1"/>
              <p:nvPr/>
            </p:nvSpPr>
            <p:spPr>
              <a:xfrm>
                <a:off x="5080000" y="4076700"/>
                <a:ext cx="10668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t>
                </a:r>
              </a:p>
            </p:txBody>
          </p:sp>
          <p:cxnSp>
            <p:nvCxnSpPr>
              <p:cNvPr id="12" name="Straight Arrow Connector 11"/>
              <p:cNvCxnSpPr>
                <a:stCxn id="5" idx="2"/>
                <a:endCxn id="11" idx="0"/>
              </p:cNvCxnSpPr>
              <p:nvPr/>
            </p:nvCxnSpPr>
            <p:spPr>
              <a:xfrm>
                <a:off x="5613400" y="3517900"/>
                <a:ext cx="0" cy="1739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15" name="Straight Arrow Connector 14"/>
          <p:cNvCxnSpPr/>
          <p:nvPr/>
        </p:nvCxnSpPr>
        <p:spPr>
          <a:xfrm flipV="1">
            <a:off x="5880100" y="2527300"/>
            <a:ext cx="12700" cy="172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880100" y="3075920"/>
            <a:ext cx="7239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t>
            </a:r>
          </a:p>
        </p:txBody>
      </p:sp>
      <p:sp>
        <p:nvSpPr>
          <p:cNvPr id="19" name="Rounded Rectangle 18"/>
          <p:cNvSpPr/>
          <p:nvPr/>
        </p:nvSpPr>
        <p:spPr>
          <a:xfrm>
            <a:off x="1854200" y="2768600"/>
            <a:ext cx="1587500" cy="1092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Originator</a:t>
            </a:r>
          </a:p>
        </p:txBody>
      </p:sp>
      <p:sp>
        <p:nvSpPr>
          <p:cNvPr id="13" name="Rounded Rectangle 12"/>
          <p:cNvSpPr/>
          <p:nvPr/>
        </p:nvSpPr>
        <p:spPr>
          <a:xfrm>
            <a:off x="2019300" y="2768600"/>
            <a:ext cx="1587500" cy="1092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Utility</a:t>
            </a:r>
          </a:p>
        </p:txBody>
      </p:sp>
      <p:sp>
        <p:nvSpPr>
          <p:cNvPr id="14" name="Rounded Rectangle 13"/>
          <p:cNvSpPr/>
          <p:nvPr/>
        </p:nvSpPr>
        <p:spPr>
          <a:xfrm>
            <a:off x="6172200" y="2717800"/>
            <a:ext cx="1587500" cy="1092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Utility</a:t>
            </a:r>
          </a:p>
        </p:txBody>
      </p:sp>
      <p:sp>
        <p:nvSpPr>
          <p:cNvPr id="17" name="Rounded Rectangle 16"/>
          <p:cNvSpPr/>
          <p:nvPr/>
        </p:nvSpPr>
        <p:spPr>
          <a:xfrm>
            <a:off x="2514600" y="1320800"/>
            <a:ext cx="3556000" cy="12065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Utility or 3</a:t>
            </a:r>
            <a:r>
              <a:rPr kumimoji="0" lang="en-US" sz="2800" b="0" i="0" u="none" strike="noStrike" kern="0" cap="none" spc="0" normalizeH="0" baseline="30000" noProof="0" dirty="0">
                <a:ln>
                  <a:noFill/>
                </a:ln>
                <a:solidFill>
                  <a:sysClr val="windowText" lastClr="000000"/>
                </a:solidFill>
                <a:effectLst/>
                <a:uLnTx/>
                <a:uFillTx/>
              </a:rPr>
              <a:t>rd</a:t>
            </a:r>
            <a:r>
              <a:rPr kumimoji="0" lang="en-US" sz="2800" b="0" i="0" u="none" strike="noStrike" kern="0" cap="none" spc="0" normalizeH="0" baseline="0" noProof="0" dirty="0">
                <a:ln>
                  <a:noFill/>
                </a:ln>
                <a:solidFill>
                  <a:sysClr val="windowText" lastClr="000000"/>
                </a:solidFill>
                <a:effectLst/>
                <a:uLnTx/>
                <a:uFillTx/>
              </a:rPr>
              <a:t> Party</a:t>
            </a:r>
          </a:p>
        </p:txBody>
      </p:sp>
    </p:spTree>
    <p:extLst>
      <p:ext uri="{BB962C8B-B14F-4D97-AF65-F5344CB8AC3E}">
        <p14:creationId xmlns:p14="http://schemas.microsoft.com/office/powerpoint/2010/main" val="347094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animBg="1"/>
      <p:bldP spid="19" grpId="0" animBg="1"/>
      <p:bldP spid="13" grpId="0" animBg="1"/>
      <p:bldP spid="14"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6350000" y="2705100"/>
            <a:ext cx="1587500" cy="1092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Servicer</a:t>
            </a:r>
          </a:p>
        </p:txBody>
      </p:sp>
      <p:sp>
        <p:nvSpPr>
          <p:cNvPr id="2" name="Title 1"/>
          <p:cNvSpPr>
            <a:spLocks noGrp="1"/>
          </p:cNvSpPr>
          <p:nvPr>
            <p:ph type="title"/>
          </p:nvPr>
        </p:nvSpPr>
        <p:spPr>
          <a:xfrm>
            <a:off x="180102" y="89911"/>
            <a:ext cx="8963897" cy="903001"/>
          </a:xfrm>
        </p:spPr>
        <p:txBody>
          <a:bodyPr>
            <a:noAutofit/>
          </a:bodyPr>
          <a:lstStyle/>
          <a:p>
            <a:pPr algn="ctr"/>
            <a:r>
              <a:rPr lang="en-US" sz="3200" dirty="0"/>
              <a:t>What About PACE Programs?  </a:t>
            </a:r>
          </a:p>
        </p:txBody>
      </p:sp>
      <p:sp>
        <p:nvSpPr>
          <p:cNvPr id="5" name="Rounded Rectangle 4"/>
          <p:cNvSpPr/>
          <p:nvPr/>
        </p:nvSpPr>
        <p:spPr>
          <a:xfrm>
            <a:off x="2628900" y="1308100"/>
            <a:ext cx="3556000" cy="12065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Capital Provider</a:t>
            </a:r>
          </a:p>
        </p:txBody>
      </p:sp>
      <p:grpSp>
        <p:nvGrpSpPr>
          <p:cNvPr id="23" name="Group 22"/>
          <p:cNvGrpSpPr/>
          <p:nvPr/>
        </p:nvGrpSpPr>
        <p:grpSpPr>
          <a:xfrm>
            <a:off x="2628900" y="2514600"/>
            <a:ext cx="3556000" cy="2946400"/>
            <a:chOff x="3835400" y="3517900"/>
            <a:chExt cx="3556000" cy="2946400"/>
          </a:xfrm>
        </p:grpSpPr>
        <p:sp>
          <p:nvSpPr>
            <p:cNvPr id="11" name="Rounded Rectangle 10"/>
            <p:cNvSpPr/>
            <p:nvPr/>
          </p:nvSpPr>
          <p:spPr>
            <a:xfrm>
              <a:off x="3835400" y="5257800"/>
              <a:ext cx="3556000" cy="12065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Customer</a:t>
              </a:r>
            </a:p>
          </p:txBody>
        </p:sp>
        <p:grpSp>
          <p:nvGrpSpPr>
            <p:cNvPr id="18" name="Group 17"/>
            <p:cNvGrpSpPr/>
            <p:nvPr/>
          </p:nvGrpSpPr>
          <p:grpSpPr>
            <a:xfrm>
              <a:off x="5080000" y="3517900"/>
              <a:ext cx="1066800" cy="1739900"/>
              <a:chOff x="5080000" y="3517900"/>
              <a:chExt cx="1066800" cy="1739900"/>
            </a:xfrm>
          </p:grpSpPr>
          <p:sp>
            <p:nvSpPr>
              <p:cNvPr id="9" name="TextBox 8"/>
              <p:cNvSpPr txBox="1"/>
              <p:nvPr/>
            </p:nvSpPr>
            <p:spPr>
              <a:xfrm>
                <a:off x="5080000" y="4076700"/>
                <a:ext cx="10668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t>
                </a:r>
              </a:p>
            </p:txBody>
          </p:sp>
          <p:cxnSp>
            <p:nvCxnSpPr>
              <p:cNvPr id="12" name="Straight Arrow Connector 11"/>
              <p:cNvCxnSpPr>
                <a:stCxn id="5" idx="2"/>
                <a:endCxn id="11" idx="0"/>
              </p:cNvCxnSpPr>
              <p:nvPr/>
            </p:nvCxnSpPr>
            <p:spPr>
              <a:xfrm>
                <a:off x="5613400" y="3517900"/>
                <a:ext cx="0" cy="1739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15" name="Straight Arrow Connector 14"/>
          <p:cNvCxnSpPr/>
          <p:nvPr/>
        </p:nvCxnSpPr>
        <p:spPr>
          <a:xfrm flipV="1">
            <a:off x="5880100" y="2527300"/>
            <a:ext cx="12700" cy="172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880100" y="3075920"/>
            <a:ext cx="7239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t>
            </a:r>
          </a:p>
        </p:txBody>
      </p:sp>
      <p:sp>
        <p:nvSpPr>
          <p:cNvPr id="19" name="Rounded Rectangle 18"/>
          <p:cNvSpPr/>
          <p:nvPr/>
        </p:nvSpPr>
        <p:spPr>
          <a:xfrm>
            <a:off x="1854200" y="2768600"/>
            <a:ext cx="1587500" cy="1092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Originator</a:t>
            </a:r>
          </a:p>
        </p:txBody>
      </p:sp>
      <p:sp>
        <p:nvSpPr>
          <p:cNvPr id="13" name="Rounded Rectangle 12"/>
          <p:cNvSpPr/>
          <p:nvPr/>
        </p:nvSpPr>
        <p:spPr>
          <a:xfrm>
            <a:off x="2019300" y="2768600"/>
            <a:ext cx="1587500" cy="1092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Local Gov’t or 3</a:t>
            </a:r>
            <a:r>
              <a:rPr kumimoji="0" lang="en-US" sz="2400" b="0" i="0" u="none" strike="noStrike" kern="0" cap="none" spc="0" normalizeH="0" baseline="30000" noProof="0" dirty="0">
                <a:ln>
                  <a:noFill/>
                </a:ln>
                <a:solidFill>
                  <a:sysClr val="windowText" lastClr="000000"/>
                </a:solidFill>
                <a:effectLst/>
                <a:uLnTx/>
                <a:uFillTx/>
              </a:rPr>
              <a:t>rd</a:t>
            </a:r>
            <a:r>
              <a:rPr kumimoji="0" lang="en-US" sz="2400" b="0" i="0" u="none" strike="noStrike" kern="0" cap="none" spc="0" normalizeH="0" baseline="0" noProof="0" dirty="0">
                <a:ln>
                  <a:noFill/>
                </a:ln>
                <a:solidFill>
                  <a:sysClr val="windowText" lastClr="000000"/>
                </a:solidFill>
                <a:effectLst/>
                <a:uLnTx/>
                <a:uFillTx/>
              </a:rPr>
              <a:t> Party</a:t>
            </a:r>
          </a:p>
        </p:txBody>
      </p:sp>
      <p:sp>
        <p:nvSpPr>
          <p:cNvPr id="14" name="Rounded Rectangle 13"/>
          <p:cNvSpPr/>
          <p:nvPr/>
        </p:nvSpPr>
        <p:spPr>
          <a:xfrm>
            <a:off x="6172200" y="2717800"/>
            <a:ext cx="1587500" cy="1092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Local Gov’t</a:t>
            </a:r>
          </a:p>
        </p:txBody>
      </p:sp>
      <p:sp>
        <p:nvSpPr>
          <p:cNvPr id="17" name="Rounded Rectangle 16"/>
          <p:cNvSpPr/>
          <p:nvPr/>
        </p:nvSpPr>
        <p:spPr>
          <a:xfrm>
            <a:off x="2514600" y="1320800"/>
            <a:ext cx="3556000" cy="12065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PACE Specialty Investor</a:t>
            </a:r>
          </a:p>
        </p:txBody>
      </p:sp>
    </p:spTree>
    <p:extLst>
      <p:ext uri="{BB962C8B-B14F-4D97-AF65-F5344CB8AC3E}">
        <p14:creationId xmlns:p14="http://schemas.microsoft.com/office/powerpoint/2010/main" val="371825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animBg="1"/>
      <p:bldP spid="19" grpId="0" animBg="1"/>
      <p:bldP spid="13" grpId="0" animBg="1"/>
      <p:bldP spid="14"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6388100" y="2692400"/>
            <a:ext cx="1587500" cy="1092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Servicer</a:t>
            </a:r>
          </a:p>
        </p:txBody>
      </p:sp>
      <p:sp>
        <p:nvSpPr>
          <p:cNvPr id="2" name="Title 1"/>
          <p:cNvSpPr>
            <a:spLocks noGrp="1"/>
          </p:cNvSpPr>
          <p:nvPr>
            <p:ph type="title"/>
          </p:nvPr>
        </p:nvSpPr>
        <p:spPr>
          <a:xfrm>
            <a:off x="180102" y="89911"/>
            <a:ext cx="8963897" cy="903001"/>
          </a:xfrm>
        </p:spPr>
        <p:txBody>
          <a:bodyPr>
            <a:noAutofit/>
          </a:bodyPr>
          <a:lstStyle/>
          <a:p>
            <a:pPr algn="ctr"/>
            <a:r>
              <a:rPr lang="en-US" sz="3200" dirty="0"/>
              <a:t>What Role for the Gov’t or Utility?  </a:t>
            </a:r>
          </a:p>
        </p:txBody>
      </p:sp>
      <p:sp>
        <p:nvSpPr>
          <p:cNvPr id="5" name="Rounded Rectangle 4"/>
          <p:cNvSpPr/>
          <p:nvPr/>
        </p:nvSpPr>
        <p:spPr>
          <a:xfrm>
            <a:off x="2667000" y="1308100"/>
            <a:ext cx="3556000" cy="12065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Capital Provider</a:t>
            </a:r>
          </a:p>
        </p:txBody>
      </p:sp>
      <p:grpSp>
        <p:nvGrpSpPr>
          <p:cNvPr id="23" name="Group 22"/>
          <p:cNvGrpSpPr/>
          <p:nvPr/>
        </p:nvGrpSpPr>
        <p:grpSpPr>
          <a:xfrm>
            <a:off x="2667000" y="2514600"/>
            <a:ext cx="3556000" cy="2933700"/>
            <a:chOff x="3835400" y="3530600"/>
            <a:chExt cx="3556000" cy="2933700"/>
          </a:xfrm>
        </p:grpSpPr>
        <p:sp>
          <p:nvSpPr>
            <p:cNvPr id="11" name="Rounded Rectangle 10"/>
            <p:cNvSpPr/>
            <p:nvPr/>
          </p:nvSpPr>
          <p:spPr>
            <a:xfrm>
              <a:off x="3835400" y="5257800"/>
              <a:ext cx="3556000" cy="12065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Customer</a:t>
              </a:r>
            </a:p>
          </p:txBody>
        </p:sp>
        <p:grpSp>
          <p:nvGrpSpPr>
            <p:cNvPr id="18" name="Group 17"/>
            <p:cNvGrpSpPr/>
            <p:nvPr/>
          </p:nvGrpSpPr>
          <p:grpSpPr>
            <a:xfrm>
              <a:off x="5080000" y="3530600"/>
              <a:ext cx="1066800" cy="1727200"/>
              <a:chOff x="5080000" y="3530600"/>
              <a:chExt cx="1066800" cy="1727200"/>
            </a:xfrm>
          </p:grpSpPr>
          <p:sp>
            <p:nvSpPr>
              <p:cNvPr id="9" name="TextBox 8"/>
              <p:cNvSpPr txBox="1"/>
              <p:nvPr/>
            </p:nvSpPr>
            <p:spPr>
              <a:xfrm>
                <a:off x="5080000" y="4076700"/>
                <a:ext cx="10668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t>
                </a:r>
              </a:p>
            </p:txBody>
          </p:sp>
          <p:cxnSp>
            <p:nvCxnSpPr>
              <p:cNvPr id="12" name="Straight Arrow Connector 11"/>
              <p:cNvCxnSpPr>
                <a:stCxn id="5" idx="2"/>
                <a:endCxn id="11" idx="0"/>
              </p:cNvCxnSpPr>
              <p:nvPr/>
            </p:nvCxnSpPr>
            <p:spPr>
              <a:xfrm flipH="1">
                <a:off x="5613400" y="3530600"/>
                <a:ext cx="12700" cy="172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15" name="Straight Arrow Connector 14"/>
          <p:cNvCxnSpPr/>
          <p:nvPr/>
        </p:nvCxnSpPr>
        <p:spPr>
          <a:xfrm flipV="1">
            <a:off x="5918200" y="2514600"/>
            <a:ext cx="12700" cy="172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918200" y="3063220"/>
            <a:ext cx="7239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t>
            </a:r>
          </a:p>
        </p:txBody>
      </p:sp>
      <p:sp>
        <p:nvSpPr>
          <p:cNvPr id="19" name="Rounded Rectangle 18"/>
          <p:cNvSpPr/>
          <p:nvPr/>
        </p:nvSpPr>
        <p:spPr>
          <a:xfrm>
            <a:off x="1892300" y="2755900"/>
            <a:ext cx="1587500" cy="1092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Originator</a:t>
            </a:r>
          </a:p>
        </p:txBody>
      </p:sp>
      <p:sp>
        <p:nvSpPr>
          <p:cNvPr id="20" name="Rounded Rectangle 19"/>
          <p:cNvSpPr/>
          <p:nvPr/>
        </p:nvSpPr>
        <p:spPr>
          <a:xfrm>
            <a:off x="6540500" y="3581400"/>
            <a:ext cx="1308100" cy="1003300"/>
          </a:xfrm>
          <a:prstGeom prst="roundRect">
            <a:avLst/>
          </a:prstGeom>
          <a:solidFill>
            <a:srgbClr val="BF3D28"/>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Invoicing</a:t>
            </a:r>
          </a:p>
        </p:txBody>
      </p:sp>
      <p:sp>
        <p:nvSpPr>
          <p:cNvPr id="21" name="Rounded Rectangle 20"/>
          <p:cNvSpPr/>
          <p:nvPr/>
        </p:nvSpPr>
        <p:spPr>
          <a:xfrm>
            <a:off x="5734050" y="1485900"/>
            <a:ext cx="1308100" cy="1003300"/>
          </a:xfrm>
          <a:prstGeom prst="roundRect">
            <a:avLst/>
          </a:prstGeom>
          <a:solidFill>
            <a:srgbClr val="BF3D28"/>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Backstop </a:t>
            </a:r>
          </a:p>
        </p:txBody>
      </p:sp>
      <p:sp>
        <p:nvSpPr>
          <p:cNvPr id="24" name="Rounded Rectangle 23"/>
          <p:cNvSpPr/>
          <p:nvPr/>
        </p:nvSpPr>
        <p:spPr>
          <a:xfrm>
            <a:off x="1600200" y="1485900"/>
            <a:ext cx="1416050" cy="1003300"/>
          </a:xfrm>
          <a:prstGeom prst="roundRect">
            <a:avLst/>
          </a:prstGeom>
          <a:solidFill>
            <a:srgbClr val="BF3D28"/>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Warehouse</a:t>
            </a:r>
          </a:p>
        </p:txBody>
      </p:sp>
    </p:spTree>
    <p:extLst>
      <p:ext uri="{BB962C8B-B14F-4D97-AF65-F5344CB8AC3E}">
        <p14:creationId xmlns:p14="http://schemas.microsoft.com/office/powerpoint/2010/main" val="93734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000" dirty="0">
                <a:latin typeface="Trebuchet MS"/>
                <a:cs typeface="Trebuchet MS"/>
              </a:rPr>
              <a:t>Conclusion  </a:t>
            </a:r>
          </a:p>
        </p:txBody>
      </p:sp>
      <p:sp>
        <p:nvSpPr>
          <p:cNvPr id="3" name="Content Placeholder 2"/>
          <p:cNvSpPr>
            <a:spLocks noGrp="1"/>
          </p:cNvSpPr>
          <p:nvPr>
            <p:ph sz="quarter" idx="13"/>
          </p:nvPr>
        </p:nvSpPr>
        <p:spPr/>
        <p:txBody>
          <a:bodyPr>
            <a:normAutofit fontScale="92500" lnSpcReduction="10000"/>
          </a:bodyPr>
          <a:lstStyle/>
          <a:p>
            <a:r>
              <a:rPr lang="en-US" sz="3200" dirty="0"/>
              <a:t>EE finance invokes a limited universe of functions.  </a:t>
            </a:r>
          </a:p>
          <a:p>
            <a:r>
              <a:rPr lang="en-US" sz="3200" dirty="0"/>
              <a:t>EE finance is unique in that it can overlay these functions with other non-finance servicing, origination or capital provision.  </a:t>
            </a:r>
          </a:p>
          <a:p>
            <a:r>
              <a:rPr lang="en-US" sz="3200" dirty="0"/>
              <a:t>The roles of utilities or governments can vary tremendously based on financial, personnel and other resources, policy goals, tolerance for risk etc.  </a:t>
            </a:r>
          </a:p>
          <a:p>
            <a:pPr marL="0" indent="0">
              <a:buNone/>
            </a:pPr>
            <a:endParaRPr lang="en-US" sz="4000" dirty="0"/>
          </a:p>
        </p:txBody>
      </p:sp>
    </p:spTree>
    <p:extLst>
      <p:ext uri="{BB962C8B-B14F-4D97-AF65-F5344CB8AC3E}">
        <p14:creationId xmlns:p14="http://schemas.microsoft.com/office/powerpoint/2010/main" val="225748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Barriers to Energy Efficiency Investments</a:t>
            </a:r>
          </a:p>
        </p:txBody>
      </p:sp>
      <p:sp>
        <p:nvSpPr>
          <p:cNvPr id="3" name="Slide Number Placeholder 2"/>
          <p:cNvSpPr>
            <a:spLocks noGrp="1"/>
          </p:cNvSpPr>
          <p:nvPr>
            <p:ph type="sldNum" sz="quarter" idx="12"/>
          </p:nvPr>
        </p:nvSpPr>
        <p:spPr/>
        <p:txBody>
          <a:bodyPr>
            <a:normAutofit fontScale="6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fld id="{FAFAFE72-59A1-4EF7-AA95-3C40E357011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Content Placeholder 3"/>
          <p:cNvSpPr>
            <a:spLocks noGrp="1"/>
          </p:cNvSpPr>
          <p:nvPr>
            <p:ph sz="quarter" idx="1"/>
          </p:nvPr>
        </p:nvSpPr>
        <p:spPr>
          <a:xfrm>
            <a:off x="533400" y="1600200"/>
            <a:ext cx="8610600" cy="5257800"/>
          </a:xfrm>
        </p:spPr>
        <p:txBody>
          <a:bodyPr>
            <a:normAutofit/>
          </a:bodyPr>
          <a:lstStyle/>
          <a:p>
            <a:pPr marL="514350" indent="-514350">
              <a:buFont typeface="+mj-lt"/>
              <a:buAutoNum type="arabicPeriod"/>
            </a:pPr>
            <a:r>
              <a:rPr lang="en-US" sz="2800" dirty="0"/>
              <a:t>Awareness/Information</a:t>
            </a:r>
          </a:p>
          <a:p>
            <a:pPr marL="514350" indent="-514350">
              <a:buFont typeface="+mj-lt"/>
              <a:buAutoNum type="arabicPeriod"/>
            </a:pPr>
            <a:r>
              <a:rPr lang="en-US" sz="2800" dirty="0"/>
              <a:t>Total Cost</a:t>
            </a:r>
          </a:p>
          <a:p>
            <a:pPr marL="514350" indent="-514350">
              <a:buFont typeface="+mj-lt"/>
              <a:buAutoNum type="arabicPeriod"/>
            </a:pPr>
            <a:r>
              <a:rPr lang="en-US" sz="2800" dirty="0"/>
              <a:t>Hassle</a:t>
            </a:r>
          </a:p>
          <a:p>
            <a:pPr marL="514350" indent="-514350">
              <a:buFont typeface="+mj-lt"/>
              <a:buAutoNum type="arabicPeriod"/>
            </a:pPr>
            <a:r>
              <a:rPr lang="en-US" sz="2800" dirty="0"/>
              <a:t>Competing Priorities</a:t>
            </a:r>
          </a:p>
          <a:p>
            <a:pPr marL="514350" indent="-514350">
              <a:buFont typeface="+mj-lt"/>
              <a:buAutoNum type="arabicPeriod"/>
            </a:pPr>
            <a:r>
              <a:rPr lang="en-US" sz="2800" dirty="0"/>
              <a:t>Uncertainty of Savings</a:t>
            </a:r>
          </a:p>
          <a:p>
            <a:pPr marL="514350" indent="-514350">
              <a:buFont typeface="+mj-lt"/>
              <a:buAutoNum type="arabicPeriod"/>
            </a:pPr>
            <a:r>
              <a:rPr lang="en-US" sz="2800" dirty="0"/>
              <a:t>Distrust</a:t>
            </a:r>
          </a:p>
          <a:p>
            <a:pPr marL="514350" indent="-514350">
              <a:buFont typeface="+mj-lt"/>
              <a:buAutoNum type="arabicPeriod"/>
            </a:pPr>
            <a:r>
              <a:rPr lang="en-US" sz="2800" dirty="0">
                <a:solidFill>
                  <a:srgbClr val="FF0000"/>
                </a:solidFill>
              </a:rPr>
              <a:t>Access to Financing</a:t>
            </a:r>
          </a:p>
          <a:p>
            <a:pPr marL="514350" indent="-514350">
              <a:buFont typeface="+mj-lt"/>
              <a:buAutoNum type="arabicPeriod"/>
            </a:pPr>
            <a:r>
              <a:rPr lang="en-US" sz="2800" dirty="0"/>
              <a:t>Split Incentives</a:t>
            </a:r>
          </a:p>
          <a:p>
            <a:pPr marL="514350" indent="-514350">
              <a:buFont typeface="+mj-lt"/>
              <a:buAutoNum type="arabicPeriod"/>
            </a:pPr>
            <a:r>
              <a:rPr lang="en-US" sz="2800" dirty="0"/>
              <a:t>Health and Safety</a:t>
            </a:r>
          </a:p>
          <a:p>
            <a:pPr marL="514350" indent="-514350">
              <a:buFont typeface="+mj-lt"/>
              <a:buAutoNum type="arabicPeriod"/>
            </a:pPr>
            <a:r>
              <a:rPr lang="en-US" sz="2800" dirty="0"/>
              <a:t>Aesthetics</a:t>
            </a:r>
          </a:p>
          <a:p>
            <a:pPr>
              <a:buNone/>
            </a:pPr>
            <a:endParaRPr lang="en-US" dirty="0"/>
          </a:p>
          <a:p>
            <a:endParaRPr lang="en-US" dirty="0"/>
          </a:p>
          <a:p>
            <a:endParaRPr lang="en-US" dirty="0"/>
          </a:p>
          <a:p>
            <a:pPr>
              <a:buNone/>
            </a:pPr>
            <a:endParaRPr lang="en-US" dirty="0"/>
          </a:p>
        </p:txBody>
      </p:sp>
    </p:spTree>
    <p:extLst>
      <p:ext uri="{BB962C8B-B14F-4D97-AF65-F5344CB8AC3E}">
        <p14:creationId xmlns:p14="http://schemas.microsoft.com/office/powerpoint/2010/main" val="3251096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199" y="1079500"/>
            <a:ext cx="5562601" cy="1362075"/>
          </a:xfrm>
        </p:spPr>
        <p:txBody>
          <a:bodyPr>
            <a:normAutofit/>
          </a:bodyPr>
          <a:lstStyle/>
          <a:p>
            <a:r>
              <a:rPr lang="en-US" sz="5400" dirty="0">
                <a:latin typeface="Trebuchet MS"/>
                <a:cs typeface="Trebuchet MS"/>
              </a:rPr>
              <a:t>Resource Sides</a:t>
            </a:r>
          </a:p>
        </p:txBody>
      </p:sp>
    </p:spTree>
    <p:extLst>
      <p:ext uri="{BB962C8B-B14F-4D97-AF65-F5344CB8AC3E}">
        <p14:creationId xmlns:p14="http://schemas.microsoft.com/office/powerpoint/2010/main" val="2591608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a:t>BELLS &amp; WHISTLES </a:t>
            </a:r>
            <a:br>
              <a:rPr lang="en-US" dirty="0"/>
            </a:br>
            <a:r>
              <a:rPr lang="en-US" sz="3600" i="1" dirty="0"/>
              <a:t>Warehouse</a:t>
            </a:r>
          </a:p>
        </p:txBody>
      </p:sp>
      <p:sp>
        <p:nvSpPr>
          <p:cNvPr id="3" name="Content Placeholder 2"/>
          <p:cNvSpPr>
            <a:spLocks noGrp="1"/>
          </p:cNvSpPr>
          <p:nvPr>
            <p:ph sz="quarter" idx="13"/>
          </p:nvPr>
        </p:nvSpPr>
        <p:spPr>
          <a:prstGeom prst="rect">
            <a:avLst/>
          </a:prstGeom>
        </p:spPr>
        <p:txBody>
          <a:bodyPr>
            <a:normAutofit/>
          </a:bodyPr>
          <a:lstStyle/>
          <a:p>
            <a:pPr marL="0" indent="0">
              <a:buNone/>
            </a:pPr>
            <a:r>
              <a:rPr lang="en-US" sz="2600" dirty="0"/>
              <a:t>A means to access additional capital:  </a:t>
            </a:r>
          </a:p>
          <a:p>
            <a:pPr marL="0" indent="0">
              <a:buNone/>
            </a:pPr>
            <a:r>
              <a:rPr lang="en-US" sz="2600" dirty="0"/>
              <a:t> Originate a pool of loans, put them into a “warehouse” and then sell them to an investor(s).</a:t>
            </a:r>
          </a:p>
        </p:txBody>
      </p:sp>
      <p:pic>
        <p:nvPicPr>
          <p:cNvPr id="6" name="Picture 5" descr="imgres-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926" y="2921001"/>
            <a:ext cx="1726602" cy="1195832"/>
          </a:xfrm>
          <a:prstGeom prst="rect">
            <a:avLst/>
          </a:prstGeom>
        </p:spPr>
      </p:pic>
      <p:sp>
        <p:nvSpPr>
          <p:cNvPr id="7" name="Rectangle 6"/>
          <p:cNvSpPr/>
          <p:nvPr/>
        </p:nvSpPr>
        <p:spPr>
          <a:xfrm>
            <a:off x="2328244" y="3347700"/>
            <a:ext cx="1402848"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solidFill>
                    <a:schemeClr val="accent3">
                      <a:lumMod val="75000"/>
                    </a:schemeClr>
                  </a:solidFill>
                </a:ln>
                <a:solidFill>
                  <a:srgbClr val="008000"/>
                </a:solidFill>
                <a:effectLst/>
                <a:uLnTx/>
                <a:uFillTx/>
                <a:latin typeface="Lucida Grande"/>
                <a:ea typeface="Lucida Grande"/>
                <a:cs typeface="Lucida Grande"/>
              </a:rPr>
              <a:t>$$$</a:t>
            </a:r>
            <a:endParaRPr kumimoji="0" lang="en-US" sz="6600" b="0" i="0" u="none" strike="noStrike" kern="0" cap="none" spc="0" normalizeH="0" baseline="0" noProof="0" dirty="0">
              <a:ln>
                <a:solidFill>
                  <a:schemeClr val="accent3">
                    <a:lumMod val="75000"/>
                  </a:schemeClr>
                </a:solidFill>
              </a:ln>
              <a:solidFill>
                <a:srgbClr val="008000"/>
              </a:solidFill>
              <a:effectLst/>
              <a:uLnTx/>
              <a:uFillTx/>
            </a:endParaRPr>
          </a:p>
        </p:txBody>
      </p:sp>
      <p:sp>
        <p:nvSpPr>
          <p:cNvPr id="10" name="Right Arrow 9"/>
          <p:cNvSpPr/>
          <p:nvPr/>
        </p:nvSpPr>
        <p:spPr>
          <a:xfrm>
            <a:off x="4111625" y="3454400"/>
            <a:ext cx="978408"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8000"/>
              </a:solidFill>
              <a:effectLst/>
              <a:uLnTx/>
              <a:uFillTx/>
            </a:endParaRPr>
          </a:p>
        </p:txBody>
      </p:sp>
      <p:pic>
        <p:nvPicPr>
          <p:cNvPr id="11" name="Picture 10"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534" y="2832100"/>
            <a:ext cx="1297434" cy="1297434"/>
          </a:xfrm>
          <a:prstGeom prst="rect">
            <a:avLst/>
          </a:prstGeom>
        </p:spPr>
      </p:pic>
      <p:sp>
        <p:nvSpPr>
          <p:cNvPr id="12" name="TextBox 11"/>
          <p:cNvSpPr txBox="1"/>
          <p:nvPr/>
        </p:nvSpPr>
        <p:spPr>
          <a:xfrm>
            <a:off x="330200" y="4495800"/>
            <a:ext cx="8813799"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595959"/>
                </a:solidFill>
                <a:effectLst/>
                <a:uLnTx/>
                <a:uFillTx/>
                <a:latin typeface="Trebuchet MS"/>
                <a:cs typeface="Trebuchet MS"/>
              </a:rPr>
              <a:t>* Investors do not want to buy every loan in a portfolio, they want yield related to risk. Every loan they buy has to comply with 1) their return expectations and 2) regulations regarding what they can hold on their books. If there is a mis-match, there will need to be a credit enhancement…</a:t>
            </a:r>
          </a:p>
        </p:txBody>
      </p:sp>
    </p:spTree>
    <p:extLst>
      <p:ext uri="{BB962C8B-B14F-4D97-AF65-F5344CB8AC3E}">
        <p14:creationId xmlns:p14="http://schemas.microsoft.com/office/powerpoint/2010/main" val="771503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a:t>BELLS &amp; WHISTLES </a:t>
            </a:r>
            <a:br>
              <a:rPr lang="en-US" sz="4400" dirty="0"/>
            </a:br>
            <a:r>
              <a:rPr lang="en-US" sz="3600" i="1" dirty="0"/>
              <a:t>Credit Enhancement</a:t>
            </a:r>
          </a:p>
        </p:txBody>
      </p:sp>
      <p:sp>
        <p:nvSpPr>
          <p:cNvPr id="3" name="Content Placeholder 2"/>
          <p:cNvSpPr>
            <a:spLocks noGrp="1"/>
          </p:cNvSpPr>
          <p:nvPr>
            <p:ph sz="quarter" idx="13"/>
          </p:nvPr>
        </p:nvSpPr>
        <p:spPr>
          <a:prstGeom prst="rect">
            <a:avLst/>
          </a:prstGeom>
        </p:spPr>
        <p:txBody>
          <a:bodyPr>
            <a:normAutofit fontScale="70000" lnSpcReduction="20000"/>
          </a:bodyPr>
          <a:lstStyle/>
          <a:p>
            <a:pPr marL="0" indent="0">
              <a:buNone/>
            </a:pPr>
            <a:r>
              <a:rPr lang="en-US" dirty="0"/>
              <a:t>A credit enhancement supports backstops a bundle of financing and provides assurance that the capital provider will be repaid. </a:t>
            </a:r>
          </a:p>
          <a:p>
            <a:pPr marL="0" indent="0">
              <a:buNone/>
            </a:pPr>
            <a:endParaRPr lang="en-US" dirty="0"/>
          </a:p>
          <a:p>
            <a:pPr marL="0" indent="0">
              <a:buNone/>
            </a:pPr>
            <a:r>
              <a:rPr lang="en-US" dirty="0"/>
              <a:t>Credit enhancements reduce credit/default risk and expand underwriting and reduce interest rates or lengthen term.</a:t>
            </a:r>
            <a:br>
              <a:rPr lang="en-US" dirty="0"/>
            </a:br>
            <a:endParaRPr lang="en-US" dirty="0"/>
          </a:p>
          <a:p>
            <a:pPr marL="0" indent="0">
              <a:buNone/>
            </a:pPr>
            <a:r>
              <a:rPr lang="en-US" dirty="0"/>
              <a:t>Come in a variety of forms:</a:t>
            </a:r>
          </a:p>
          <a:p>
            <a:pPr lvl="1"/>
            <a:r>
              <a:rPr lang="en-US" dirty="0"/>
              <a:t>Loss reserves </a:t>
            </a:r>
          </a:p>
          <a:p>
            <a:pPr lvl="1"/>
            <a:r>
              <a:rPr lang="en-US" u="sng" dirty="0"/>
              <a:t>Guarantees</a:t>
            </a:r>
            <a:r>
              <a:rPr lang="en-US" dirty="0"/>
              <a:t>.</a:t>
            </a:r>
          </a:p>
          <a:p>
            <a:pPr marL="914400" lvl="2" indent="0">
              <a:buNone/>
            </a:pPr>
            <a:endParaRPr lang="en-US" b="1" u="sng" dirty="0"/>
          </a:p>
          <a:p>
            <a:pPr marL="0" indent="0">
              <a:buNone/>
            </a:pPr>
            <a:r>
              <a:rPr lang="en-US" dirty="0"/>
              <a:t>Credit enhancements make investors willing to purchase bundles of loans that they otherwise would not consider purchasing.</a:t>
            </a:r>
          </a:p>
        </p:txBody>
      </p:sp>
    </p:spTree>
    <p:extLst>
      <p:ext uri="{BB962C8B-B14F-4D97-AF65-F5344CB8AC3E}">
        <p14:creationId xmlns:p14="http://schemas.microsoft.com/office/powerpoint/2010/main" val="3570465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888" y="111131"/>
            <a:ext cx="8930112" cy="904202"/>
          </a:xfrm>
        </p:spPr>
        <p:txBody>
          <a:bodyPr>
            <a:noAutofit/>
          </a:bodyPr>
          <a:lstStyle/>
          <a:p>
            <a:pPr algn="ctr"/>
            <a:r>
              <a:rPr lang="en-US" sz="3200" dirty="0"/>
              <a:t>Spectrum of Utility Roles in On-Bill Programs</a:t>
            </a:r>
          </a:p>
        </p:txBody>
      </p:sp>
      <p:sp>
        <p:nvSpPr>
          <p:cNvPr id="5" name="Rounded Rectangle 4"/>
          <p:cNvSpPr/>
          <p:nvPr/>
        </p:nvSpPr>
        <p:spPr>
          <a:xfrm>
            <a:off x="7346950" y="1123950"/>
            <a:ext cx="1612900" cy="27178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On-Bill Finance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(utility operated, utility risk, utility capital)</a:t>
            </a:r>
          </a:p>
        </p:txBody>
      </p:sp>
      <p:sp>
        <p:nvSpPr>
          <p:cNvPr id="6" name="Rounded Rectangle 5"/>
          <p:cNvSpPr/>
          <p:nvPr/>
        </p:nvSpPr>
        <p:spPr>
          <a:xfrm>
            <a:off x="5537200" y="1454150"/>
            <a:ext cx="1676400" cy="23876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r>
              <a:rPr kumimoji="0" lang="en-US" sz="1800" b="0" i="0" u="none" strike="noStrike" kern="0" cap="none" spc="0" normalizeH="0" baseline="30000" noProof="0" dirty="0">
                <a:ln>
                  <a:noFill/>
                </a:ln>
                <a:solidFill>
                  <a:sysClr val="windowText" lastClr="000000"/>
                </a:solidFill>
                <a:effectLst/>
                <a:uLnTx/>
                <a:uFillTx/>
              </a:rPr>
              <a:t>rd</a:t>
            </a:r>
            <a:r>
              <a:rPr kumimoji="0" lang="en-US" sz="1800" b="0" i="0" u="none" strike="noStrike" kern="0" cap="none" spc="0" normalizeH="0" baseline="0" noProof="0" dirty="0">
                <a:ln>
                  <a:noFill/>
                </a:ln>
                <a:solidFill>
                  <a:sysClr val="windowText" lastClr="000000"/>
                </a:solidFill>
                <a:effectLst/>
                <a:uLnTx/>
                <a:uFillTx/>
              </a:rPr>
              <a:t> Party Bill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(utility capital)</a:t>
            </a:r>
          </a:p>
        </p:txBody>
      </p:sp>
      <p:sp>
        <p:nvSpPr>
          <p:cNvPr id="7" name="Rounded Rectangle 6"/>
          <p:cNvSpPr/>
          <p:nvPr/>
        </p:nvSpPr>
        <p:spPr>
          <a:xfrm>
            <a:off x="3784600" y="1771650"/>
            <a:ext cx="1612900" cy="20701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r>
              <a:rPr kumimoji="0" lang="en-US" sz="1800" b="0" i="0" u="none" strike="noStrike" kern="0" cap="none" spc="0" normalizeH="0" baseline="30000" noProof="0" dirty="0">
                <a:ln>
                  <a:noFill/>
                </a:ln>
                <a:solidFill>
                  <a:sysClr val="windowText" lastClr="000000"/>
                </a:solidFill>
                <a:effectLst/>
                <a:uLnTx/>
                <a:uFillTx/>
              </a:rPr>
              <a:t>rd</a:t>
            </a:r>
            <a:r>
              <a:rPr kumimoji="0" lang="en-US" sz="1800" b="0" i="0" u="none" strike="noStrike" kern="0" cap="none" spc="0" normalizeH="0" baseline="0" noProof="0" dirty="0">
                <a:ln>
                  <a:noFill/>
                </a:ln>
                <a:solidFill>
                  <a:sysClr val="windowText" lastClr="000000"/>
                </a:solidFill>
                <a:effectLst/>
                <a:uLnTx/>
                <a:uFillTx/>
              </a:rPr>
              <a:t> Party Bill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(utility capital/warehouse)</a:t>
            </a:r>
          </a:p>
        </p:txBody>
      </p:sp>
      <p:sp>
        <p:nvSpPr>
          <p:cNvPr id="8" name="Rounded Rectangle 7"/>
          <p:cNvSpPr/>
          <p:nvPr/>
        </p:nvSpPr>
        <p:spPr>
          <a:xfrm>
            <a:off x="114300" y="2609850"/>
            <a:ext cx="1714500" cy="12319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On-Bill Invoice</a:t>
            </a:r>
          </a:p>
        </p:txBody>
      </p:sp>
      <p:sp>
        <p:nvSpPr>
          <p:cNvPr id="9" name="Rounded Rectangle 8"/>
          <p:cNvSpPr/>
          <p:nvPr/>
        </p:nvSpPr>
        <p:spPr>
          <a:xfrm>
            <a:off x="1917700" y="2266950"/>
            <a:ext cx="1752600" cy="15748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3</a:t>
            </a:r>
            <a:r>
              <a:rPr kumimoji="0" lang="en-US" sz="1800" b="0" i="0" u="none" strike="noStrike" kern="0" cap="none" spc="0" normalizeH="0" baseline="30000" noProof="0" dirty="0">
                <a:ln>
                  <a:noFill/>
                </a:ln>
                <a:solidFill>
                  <a:sysClr val="windowText" lastClr="000000"/>
                </a:solidFill>
                <a:effectLst/>
                <a:uLnTx/>
                <a:uFillTx/>
              </a:rPr>
              <a:t>rd</a:t>
            </a:r>
            <a:r>
              <a:rPr kumimoji="0" lang="en-US" sz="1800" b="0" i="0" u="none" strike="noStrike" kern="0" cap="none" spc="0" normalizeH="0" baseline="0" noProof="0" dirty="0">
                <a:ln>
                  <a:noFill/>
                </a:ln>
                <a:solidFill>
                  <a:sysClr val="windowText" lastClr="000000"/>
                </a:solidFill>
                <a:effectLst/>
                <a:uLnTx/>
                <a:uFillTx/>
              </a:rPr>
              <a:t> Party Bill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(utility capital -credit enhancement)</a:t>
            </a:r>
          </a:p>
        </p:txBody>
      </p:sp>
      <p:sp>
        <p:nvSpPr>
          <p:cNvPr id="11" name="TextBox 10"/>
          <p:cNvSpPr txBox="1"/>
          <p:nvPr/>
        </p:nvSpPr>
        <p:spPr>
          <a:xfrm>
            <a:off x="158750" y="4044771"/>
            <a:ext cx="8801100" cy="175432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chemeClr val="tx1">
                    <a:lumMod val="75000"/>
                    <a:lumOff val="25000"/>
                  </a:schemeClr>
                </a:solidFill>
                <a:effectLst/>
                <a:uLnTx/>
                <a:uFillTx/>
                <a:latin typeface="Trebuchet MS"/>
                <a:cs typeface="Trebuchet MS"/>
              </a:rPr>
              <a:t>3</a:t>
            </a:r>
            <a:r>
              <a:rPr kumimoji="0" lang="en-US" sz="1800" b="0" i="1" u="none" strike="noStrike" kern="0" cap="none" spc="0" normalizeH="0" baseline="30000" noProof="0" dirty="0">
                <a:ln>
                  <a:noFill/>
                </a:ln>
                <a:solidFill>
                  <a:schemeClr val="tx1">
                    <a:lumMod val="75000"/>
                    <a:lumOff val="25000"/>
                  </a:schemeClr>
                </a:solidFill>
                <a:effectLst/>
                <a:uLnTx/>
                <a:uFillTx/>
                <a:latin typeface="Trebuchet MS"/>
                <a:cs typeface="Trebuchet MS"/>
              </a:rPr>
              <a:t>rd</a:t>
            </a:r>
            <a:r>
              <a:rPr kumimoji="0" lang="en-US" sz="1800" b="0" i="1" u="none" strike="noStrike" kern="0" cap="none" spc="0" normalizeH="0" baseline="0" noProof="0" dirty="0">
                <a:ln>
                  <a:noFill/>
                </a:ln>
                <a:solidFill>
                  <a:schemeClr val="tx1">
                    <a:lumMod val="75000"/>
                    <a:lumOff val="25000"/>
                  </a:schemeClr>
                </a:solidFill>
                <a:effectLst/>
                <a:uLnTx/>
                <a:uFillTx/>
                <a:latin typeface="Trebuchet MS"/>
                <a:cs typeface="Trebuchet MS"/>
              </a:rPr>
              <a:t> Party Bill – 3</a:t>
            </a:r>
            <a:r>
              <a:rPr kumimoji="0" lang="en-US" sz="1800" b="0" i="1" u="none" strike="noStrike" kern="0" cap="none" spc="0" normalizeH="0" baseline="30000" noProof="0" dirty="0">
                <a:ln>
                  <a:noFill/>
                </a:ln>
                <a:solidFill>
                  <a:schemeClr val="tx1">
                    <a:lumMod val="75000"/>
                    <a:lumOff val="25000"/>
                  </a:schemeClr>
                </a:solidFill>
                <a:effectLst/>
                <a:uLnTx/>
                <a:uFillTx/>
                <a:latin typeface="Trebuchet MS"/>
                <a:cs typeface="Trebuchet MS"/>
              </a:rPr>
              <a:t>rd</a:t>
            </a:r>
            <a:r>
              <a:rPr kumimoji="0" lang="en-US" sz="1800" b="0" i="1" u="none" strike="noStrike" kern="0" cap="none" spc="0" normalizeH="0" baseline="0" noProof="0" dirty="0">
                <a:ln>
                  <a:noFill/>
                </a:ln>
                <a:solidFill>
                  <a:schemeClr val="tx1">
                    <a:lumMod val="75000"/>
                    <a:lumOff val="25000"/>
                  </a:schemeClr>
                </a:solidFill>
                <a:effectLst/>
                <a:uLnTx/>
                <a:uFillTx/>
                <a:latin typeface="Trebuchet MS"/>
                <a:cs typeface="Trebuchet MS"/>
              </a:rPr>
              <a:t> party originates and services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75000"/>
                  <a:lumOff val="25000"/>
                </a:schemeClr>
              </a:solidFill>
              <a:effectLst/>
              <a:uLnTx/>
              <a:uFillTx/>
              <a:latin typeface="Trebuchet MS"/>
              <a:cs typeface="Trebuchet M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75000"/>
                    <a:lumOff val="25000"/>
                  </a:schemeClr>
                </a:solidFill>
                <a:effectLst/>
                <a:uLnTx/>
                <a:uFillTx/>
                <a:latin typeface="Trebuchet MS"/>
                <a:cs typeface="Trebuchet MS"/>
              </a:rPr>
              <a:t>The graphic illustrates the spectrum of options for utility engagement in efficiency financing (only one of which involves a utility engaging in all three roles of providing loan capital, origination and servicing).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75000"/>
                  <a:lumOff val="25000"/>
                </a:schemeClr>
              </a:solidFill>
              <a:effectLst/>
              <a:uLnTx/>
              <a:uFillTx/>
              <a:latin typeface="Trebuchet MS"/>
              <a:cs typeface="Trebuchet MS"/>
            </a:endParaRPr>
          </a:p>
        </p:txBody>
      </p:sp>
    </p:spTree>
    <p:extLst>
      <p:ext uri="{BB962C8B-B14F-4D97-AF65-F5344CB8AC3E}">
        <p14:creationId xmlns:p14="http://schemas.microsoft.com/office/powerpoint/2010/main" val="403327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Financing Product Overview</a:t>
            </a:r>
          </a:p>
        </p:txBody>
      </p:sp>
      <p:sp>
        <p:nvSpPr>
          <p:cNvPr id="3" name="Slide Number Placeholder 2"/>
          <p:cNvSpPr>
            <a:spLocks noGrp="1"/>
          </p:cNvSpPr>
          <p:nvPr>
            <p:ph type="sldNum" sz="quarter" idx="12"/>
          </p:nvPr>
        </p:nvSpPr>
        <p:spPr/>
        <p:txBody>
          <a:bodyPr>
            <a:normAutofit fontScale="6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fld id="{FAFAFE72-59A1-4EF7-AA95-3C40E357011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Content Placeholder 3"/>
          <p:cNvSpPr>
            <a:spLocks noGrp="1"/>
          </p:cNvSpPr>
          <p:nvPr>
            <p:ph sz="quarter" idx="1"/>
          </p:nvPr>
        </p:nvSpPr>
        <p:spPr>
          <a:xfrm>
            <a:off x="533400" y="1600200"/>
            <a:ext cx="8610600" cy="4495800"/>
          </a:xfrm>
        </p:spPr>
        <p:txBody>
          <a:bodyPr/>
          <a:lstStyle/>
          <a:p>
            <a:pPr>
              <a:buNone/>
            </a:pPr>
            <a:endParaRPr lang="en-US" dirty="0"/>
          </a:p>
          <a:p>
            <a:endParaRPr lang="en-US" dirty="0"/>
          </a:p>
          <a:p>
            <a:endParaRPr lang="en-US" dirty="0"/>
          </a:p>
          <a:p>
            <a:pPr>
              <a:buNone/>
            </a:pPr>
            <a:endParaRPr lang="en-US" dirty="0"/>
          </a:p>
        </p:txBody>
      </p:sp>
      <p:pic>
        <p:nvPicPr>
          <p:cNvPr id="8" name="Picture 7"/>
          <p:cNvPicPr>
            <a:picLocks noChangeAspect="1"/>
          </p:cNvPicPr>
          <p:nvPr/>
        </p:nvPicPr>
        <p:blipFill>
          <a:blip r:embed="rId3"/>
          <a:stretch>
            <a:fillRect/>
          </a:stretch>
        </p:blipFill>
        <p:spPr>
          <a:xfrm>
            <a:off x="0" y="1600200"/>
            <a:ext cx="9144000" cy="5117805"/>
          </a:xfrm>
          <a:prstGeom prst="rect">
            <a:avLst/>
          </a:prstGeom>
        </p:spPr>
      </p:pic>
    </p:spTree>
    <p:extLst>
      <p:ext uri="{BB962C8B-B14F-4D97-AF65-F5344CB8AC3E}">
        <p14:creationId xmlns:p14="http://schemas.microsoft.com/office/powerpoint/2010/main" val="168194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Product Features:</a:t>
            </a:r>
            <a:br>
              <a:rPr lang="en-US" dirty="0"/>
            </a:br>
            <a:r>
              <a:rPr lang="en-US" dirty="0"/>
              <a:t>Special Features/Basic Features</a:t>
            </a:r>
          </a:p>
        </p:txBody>
      </p:sp>
      <p:sp>
        <p:nvSpPr>
          <p:cNvPr id="3" name="Slide Number Placeholder 2"/>
          <p:cNvSpPr>
            <a:spLocks noGrp="1"/>
          </p:cNvSpPr>
          <p:nvPr>
            <p:ph type="sldNum" sz="quarter" idx="12"/>
          </p:nvPr>
        </p:nvSpPr>
        <p:spPr/>
        <p:txBody>
          <a:bodyPr>
            <a:normAutofit fontScale="6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fld id="{FAFAFE72-59A1-4EF7-AA95-3C40E357011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Content Placeholder 3"/>
          <p:cNvSpPr>
            <a:spLocks noGrp="1"/>
          </p:cNvSpPr>
          <p:nvPr>
            <p:ph sz="quarter" idx="1"/>
          </p:nvPr>
        </p:nvSpPr>
        <p:spPr>
          <a:xfrm>
            <a:off x="533400" y="1600200"/>
            <a:ext cx="8610600" cy="4495800"/>
          </a:xfrm>
        </p:spPr>
        <p:txBody>
          <a:bodyPr/>
          <a:lstStyle/>
          <a:p>
            <a:pPr>
              <a:buNone/>
            </a:pPr>
            <a:endParaRPr lang="en-US" dirty="0"/>
          </a:p>
          <a:p>
            <a:endParaRPr lang="en-US" dirty="0"/>
          </a:p>
          <a:p>
            <a:endParaRPr lang="en-US" dirty="0"/>
          </a:p>
          <a:p>
            <a:pPr>
              <a:buNone/>
            </a:pP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542956782"/>
              </p:ext>
            </p:extLst>
          </p:nvPr>
        </p:nvGraphicFramePr>
        <p:xfrm>
          <a:off x="85059" y="1600200"/>
          <a:ext cx="8910085" cy="5181523"/>
        </p:xfrm>
        <a:graphic>
          <a:graphicData uri="http://schemas.openxmlformats.org/drawingml/2006/table">
            <a:tbl>
              <a:tblPr firstRow="1" bandRow="1">
                <a:tableStyleId>{5C22544A-7EE6-4342-B048-85BDC9FD1C3A}</a:tableStyleId>
              </a:tblPr>
              <a:tblGrid>
                <a:gridCol w="973893">
                  <a:extLst>
                    <a:ext uri="{9D8B030D-6E8A-4147-A177-3AD203B41FA5}">
                      <a16:colId xmlns:a16="http://schemas.microsoft.com/office/drawing/2014/main" val="3855047585"/>
                    </a:ext>
                  </a:extLst>
                </a:gridCol>
                <a:gridCol w="1981959">
                  <a:extLst>
                    <a:ext uri="{9D8B030D-6E8A-4147-A177-3AD203B41FA5}">
                      <a16:colId xmlns:a16="http://schemas.microsoft.com/office/drawing/2014/main" val="20000"/>
                    </a:ext>
                  </a:extLst>
                </a:gridCol>
                <a:gridCol w="1031359">
                  <a:extLst>
                    <a:ext uri="{9D8B030D-6E8A-4147-A177-3AD203B41FA5}">
                      <a16:colId xmlns:a16="http://schemas.microsoft.com/office/drawing/2014/main" val="20001"/>
                    </a:ext>
                  </a:extLst>
                </a:gridCol>
                <a:gridCol w="1084521">
                  <a:extLst>
                    <a:ext uri="{9D8B030D-6E8A-4147-A177-3AD203B41FA5}">
                      <a16:colId xmlns:a16="http://schemas.microsoft.com/office/drawing/2014/main" val="20002"/>
                    </a:ext>
                  </a:extLst>
                </a:gridCol>
                <a:gridCol w="1020725">
                  <a:extLst>
                    <a:ext uri="{9D8B030D-6E8A-4147-A177-3AD203B41FA5}">
                      <a16:colId xmlns:a16="http://schemas.microsoft.com/office/drawing/2014/main" val="20003"/>
                    </a:ext>
                  </a:extLst>
                </a:gridCol>
                <a:gridCol w="845289">
                  <a:extLst>
                    <a:ext uri="{9D8B030D-6E8A-4147-A177-3AD203B41FA5}">
                      <a16:colId xmlns:a16="http://schemas.microsoft.com/office/drawing/2014/main" val="20004"/>
                    </a:ext>
                  </a:extLst>
                </a:gridCol>
                <a:gridCol w="845289">
                  <a:extLst>
                    <a:ext uri="{9D8B030D-6E8A-4147-A177-3AD203B41FA5}">
                      <a16:colId xmlns:a16="http://schemas.microsoft.com/office/drawing/2014/main" val="20005"/>
                    </a:ext>
                  </a:extLst>
                </a:gridCol>
                <a:gridCol w="1127050">
                  <a:extLst>
                    <a:ext uri="{9D8B030D-6E8A-4147-A177-3AD203B41FA5}">
                      <a16:colId xmlns:a16="http://schemas.microsoft.com/office/drawing/2014/main" val="20006"/>
                    </a:ext>
                  </a:extLst>
                </a:gridCol>
              </a:tblGrid>
              <a:tr h="81754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dirty="0"/>
                    </a:p>
                  </a:txBody>
                  <a:tcPr marL="45720" marR="45720" marT="56243" marB="56243">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MARKET BARRIER</a:t>
                      </a:r>
                    </a:p>
                  </a:txBody>
                  <a:tcPr marL="112480" marR="112480" marT="56243" marB="56243">
                    <a:lnR w="28575" cap="flat" cmpd="sng" algn="ctr">
                      <a:solidFill>
                        <a:schemeClr val="bg1"/>
                      </a:solidFill>
                      <a:prstDash val="solid"/>
                      <a:round/>
                      <a:headEnd type="none" w="med" len="med"/>
                      <a:tailEnd type="none" w="med" len="med"/>
                    </a:lnR>
                  </a:tcPr>
                </a:tc>
                <a:tc>
                  <a:txBody>
                    <a:bodyPr/>
                    <a:lstStyle/>
                    <a:p>
                      <a:pPr algn="ctr"/>
                      <a:r>
                        <a:rPr lang="en-US" sz="1600" dirty="0"/>
                        <a:t>UN-SECURED</a:t>
                      </a:r>
                    </a:p>
                  </a:txBody>
                  <a:tcPr marL="112480" marR="112480" marT="56243" marB="56243">
                    <a:lnL w="28575" cap="flat" cmpd="sng" algn="ctr">
                      <a:solidFill>
                        <a:schemeClr val="bg1"/>
                      </a:solidFill>
                      <a:prstDash val="solid"/>
                      <a:round/>
                      <a:headEnd type="none" w="med" len="med"/>
                      <a:tailEnd type="none" w="med" len="med"/>
                    </a:lnL>
                  </a:tcPr>
                </a:tc>
                <a:tc>
                  <a:txBody>
                    <a:bodyPr/>
                    <a:lstStyle/>
                    <a:p>
                      <a:pPr algn="ctr"/>
                      <a:r>
                        <a:rPr lang="en-US" sz="1600" dirty="0"/>
                        <a:t>SECURED</a:t>
                      </a:r>
                    </a:p>
                  </a:txBody>
                  <a:tcPr marL="112480" marR="112480" marT="56243" marB="56243"/>
                </a:tc>
                <a:tc>
                  <a:txBody>
                    <a:bodyPr/>
                    <a:lstStyle/>
                    <a:p>
                      <a:pPr algn="ctr"/>
                      <a:r>
                        <a:rPr lang="en-US" sz="1600" dirty="0"/>
                        <a:t>LEASING</a:t>
                      </a:r>
                    </a:p>
                  </a:txBody>
                  <a:tcPr marL="112480" marR="112480" marT="56243" marB="56243">
                    <a:lnR w="12700" cap="flat" cmpd="sng" algn="ctr">
                      <a:solidFill>
                        <a:schemeClr val="tx1"/>
                      </a:solidFill>
                      <a:prstDash val="solid"/>
                      <a:round/>
                      <a:headEnd type="none" w="med" len="med"/>
                      <a:tailEnd type="none" w="med" len="med"/>
                    </a:lnR>
                  </a:tcPr>
                </a:tc>
                <a:tc>
                  <a:txBody>
                    <a:bodyPr/>
                    <a:lstStyle/>
                    <a:p>
                      <a:pPr algn="ctr"/>
                      <a:r>
                        <a:rPr lang="en-US" sz="1600" dirty="0"/>
                        <a:t>ON-BILL</a:t>
                      </a:r>
                    </a:p>
                  </a:txBody>
                  <a:tcPr marL="112480" marR="112480" marT="56243" marB="56243">
                    <a:lnL w="12700" cap="flat" cmpd="sng" algn="ctr">
                      <a:solidFill>
                        <a:schemeClr val="tx1"/>
                      </a:solidFill>
                      <a:prstDash val="solid"/>
                      <a:round/>
                      <a:headEnd type="none" w="med" len="med"/>
                      <a:tailEnd type="none" w="med" len="med"/>
                    </a:lnL>
                  </a:tcPr>
                </a:tc>
                <a:tc>
                  <a:txBody>
                    <a:bodyPr/>
                    <a:lstStyle/>
                    <a:p>
                      <a:pPr algn="ctr"/>
                      <a:r>
                        <a:rPr lang="en-US" sz="1600" dirty="0"/>
                        <a:t>PACE</a:t>
                      </a:r>
                    </a:p>
                  </a:txBody>
                  <a:tcPr marL="112480" marR="112480" marT="56243" marB="56243"/>
                </a:tc>
                <a:tc>
                  <a:txBody>
                    <a:bodyPr/>
                    <a:lstStyle/>
                    <a:p>
                      <a:pPr algn="ctr"/>
                      <a:r>
                        <a:rPr lang="en-US" sz="1600" dirty="0"/>
                        <a:t>PERFORM-BASED</a:t>
                      </a:r>
                    </a:p>
                  </a:txBody>
                  <a:tcPr marL="112480" marR="112480" marT="56243" marB="56243"/>
                </a:tc>
                <a:extLst>
                  <a:ext uri="{0D108BD9-81ED-4DB2-BD59-A6C34878D82A}">
                    <a16:rowId xmlns:a16="http://schemas.microsoft.com/office/drawing/2014/main" val="10000"/>
                  </a:ext>
                </a:extLst>
              </a:tr>
              <a:tr h="484886">
                <a:tc rowSpan="5">
                  <a:txBody>
                    <a:bodyPr/>
                    <a:lstStyle/>
                    <a:p>
                      <a:pPr algn="ctr"/>
                      <a:r>
                        <a:rPr lang="en-US" sz="1800" b="1" dirty="0"/>
                        <a:t>Special Features</a:t>
                      </a:r>
                      <a:endParaRPr lang="en-US" sz="1800" dirty="0"/>
                    </a:p>
                  </a:txBody>
                  <a:tcPr marL="45720" marR="45720" marT="56243" marB="56243" anchor="ctr">
                    <a:lnB w="76200" cap="flat" cmpd="sng" algn="ctr">
                      <a:solidFill>
                        <a:schemeClr val="accent5">
                          <a:lumMod val="75000"/>
                        </a:schemeClr>
                      </a:solidFill>
                      <a:prstDash val="solid"/>
                      <a:round/>
                      <a:headEnd type="none" w="med" len="med"/>
                      <a:tailEnd type="none" w="med" len="med"/>
                    </a:lnB>
                  </a:tcPr>
                </a:tc>
                <a:tc>
                  <a:txBody>
                    <a:bodyPr/>
                    <a:lstStyle/>
                    <a:p>
                      <a:r>
                        <a:rPr lang="en-US" sz="2000" dirty="0"/>
                        <a:t>Access to Capital</a:t>
                      </a:r>
                    </a:p>
                  </a:txBody>
                  <a:tcPr marL="112480" marR="112480" marT="56243" marB="56243">
                    <a:lnR w="28575" cap="flat" cmpd="sng" algn="ctr">
                      <a:solidFill>
                        <a:schemeClr val="bg1"/>
                      </a:solidFill>
                      <a:prstDash val="solid"/>
                      <a:round/>
                      <a:headEnd type="none" w="med" len="med"/>
                      <a:tailEnd type="none" w="med" len="med"/>
                    </a:lnR>
                  </a:tcPr>
                </a:tc>
                <a:tc>
                  <a:txBody>
                    <a:bodyPr/>
                    <a:lstStyle/>
                    <a:p>
                      <a:pPr algn="ctr"/>
                      <a:r>
                        <a:rPr lang="en-US" sz="2400" b="1" kern="1200" dirty="0">
                          <a:solidFill>
                            <a:schemeClr val="dk1"/>
                          </a:solidFill>
                          <a:effectLst/>
                          <a:latin typeface="+mn-lt"/>
                          <a:ea typeface="+mn-ea"/>
                          <a:cs typeface="+mn-cs"/>
                        </a:rPr>
                        <a:t>~</a:t>
                      </a:r>
                      <a:endParaRPr lang="en-US" sz="2400" b="1" dirty="0"/>
                    </a:p>
                  </a:txBody>
                  <a:tcPr marL="112480" marR="112480" marT="56243" marB="56243" anchor="ctr">
                    <a:lnL w="28575" cap="flat" cmpd="sng" algn="ctr">
                      <a:solidFill>
                        <a:schemeClr val="bg1"/>
                      </a:solidFill>
                      <a:prstDash val="solid"/>
                      <a:round/>
                      <a:headEnd type="none" w="med" len="med"/>
                      <a:tailEnd type="none" w="med" len="med"/>
                    </a:lnL>
                  </a:tcPr>
                </a:tc>
                <a:tc>
                  <a:txBody>
                    <a:bodyPr/>
                    <a:lstStyle/>
                    <a:p>
                      <a:pPr algn="ctr"/>
                      <a:r>
                        <a:rPr lang="en-US" sz="2400" b="1" kern="1200" dirty="0">
                          <a:solidFill>
                            <a:schemeClr val="dk1"/>
                          </a:solidFill>
                          <a:effectLst/>
                          <a:latin typeface="+mn-lt"/>
                          <a:ea typeface="+mn-ea"/>
                          <a:cs typeface="+mn-cs"/>
                        </a:rPr>
                        <a:t>~</a:t>
                      </a:r>
                      <a:r>
                        <a:rPr lang="en-US" sz="2400" dirty="0">
                          <a:effectLst/>
                        </a:rPr>
                        <a:t> </a:t>
                      </a:r>
                      <a:endParaRPr lang="en-US" sz="2400" dirty="0"/>
                    </a:p>
                  </a:txBody>
                  <a:tcPr marL="112480" marR="112480" marT="56243" marB="56243" anchor="ctr"/>
                </a:tc>
                <a:tc>
                  <a:txBody>
                    <a:bodyPr/>
                    <a:lstStyle/>
                    <a:p>
                      <a:pPr algn="ctr"/>
                      <a:r>
                        <a:rPr lang="en-US" sz="2400" b="1" kern="1200" dirty="0">
                          <a:solidFill>
                            <a:schemeClr val="dk1"/>
                          </a:solidFill>
                          <a:effectLst/>
                          <a:latin typeface="+mn-lt"/>
                          <a:ea typeface="+mn-ea"/>
                          <a:cs typeface="+mn-cs"/>
                        </a:rPr>
                        <a:t>~</a:t>
                      </a:r>
                      <a:r>
                        <a:rPr lang="en-US" sz="2400" dirty="0">
                          <a:effectLst/>
                        </a:rPr>
                        <a:t> </a:t>
                      </a:r>
                      <a:endParaRPr lang="en-US" sz="2400" dirty="0"/>
                    </a:p>
                  </a:txBody>
                  <a:tcPr marL="112480" marR="112480" marT="56243" marB="56243" anchor="ctr">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92D050"/>
                          </a:solidFill>
                          <a:sym typeface="Wingdings" panose="05000000000000000000" pitchFamily="2" charset="2"/>
                        </a:rPr>
                        <a:t></a:t>
                      </a:r>
                      <a:r>
                        <a:rPr lang="en-US" sz="2400" dirty="0">
                          <a:effectLst/>
                        </a:rPr>
                        <a:t> </a:t>
                      </a:r>
                      <a:endParaRPr lang="en-US" sz="2400" dirty="0"/>
                    </a:p>
                  </a:txBody>
                  <a:tcPr marL="112480" marR="112480" marT="56243" marB="56243" anchor="ctr">
                    <a:lnL w="12700" cap="flat" cmpd="sng" algn="ctr">
                      <a:solidFill>
                        <a:schemeClr val="tx1"/>
                      </a:solidFill>
                      <a:prstDash val="solid"/>
                      <a:round/>
                      <a:headEnd type="none" w="med" len="med"/>
                      <a:tailEnd type="none" w="med" len="med"/>
                    </a:lnL>
                  </a:tcPr>
                </a:tc>
                <a:tc>
                  <a:txBody>
                    <a:bodyPr/>
                    <a:lstStyle/>
                    <a:p>
                      <a:pPr algn="ctr"/>
                      <a:r>
                        <a:rPr lang="en-US" sz="2400" b="1" kern="1200" dirty="0">
                          <a:solidFill>
                            <a:schemeClr val="dk1"/>
                          </a:solidFill>
                          <a:effectLst/>
                          <a:latin typeface="+mn-lt"/>
                          <a:ea typeface="+mn-ea"/>
                          <a:cs typeface="+mn-cs"/>
                        </a:rPr>
                        <a:t>~</a:t>
                      </a:r>
                      <a:r>
                        <a:rPr lang="en-US" sz="2400" dirty="0">
                          <a:effectLst/>
                        </a:rPr>
                        <a:t> </a:t>
                      </a:r>
                      <a:endParaRPr lang="en-US" sz="2400" dirty="0"/>
                    </a:p>
                  </a:txBody>
                  <a:tcPr marL="112480" marR="112480" marT="56243" marB="56243" anchor="ctr"/>
                </a:tc>
                <a:tc>
                  <a:txBody>
                    <a:bodyPr/>
                    <a:lstStyle/>
                    <a:p>
                      <a:pPr algn="ctr"/>
                      <a:r>
                        <a:rPr lang="en-US" sz="2400" b="1" kern="1200" dirty="0">
                          <a:solidFill>
                            <a:schemeClr val="dk1"/>
                          </a:solidFill>
                          <a:effectLst/>
                          <a:latin typeface="+mn-lt"/>
                          <a:ea typeface="+mn-ea"/>
                          <a:cs typeface="+mn-cs"/>
                        </a:rPr>
                        <a:t>~</a:t>
                      </a:r>
                      <a:r>
                        <a:rPr lang="en-US" sz="2400" dirty="0">
                          <a:effectLst/>
                        </a:rPr>
                        <a:t> </a:t>
                      </a:r>
                      <a:endParaRPr lang="en-US" sz="2400" dirty="0"/>
                    </a:p>
                  </a:txBody>
                  <a:tcPr marL="112480" marR="112480" marT="56243" marB="56243" anchor="ctr"/>
                </a:tc>
                <a:extLst>
                  <a:ext uri="{0D108BD9-81ED-4DB2-BD59-A6C34878D82A}">
                    <a16:rowId xmlns:a16="http://schemas.microsoft.com/office/drawing/2014/main" val="10001"/>
                  </a:ext>
                </a:extLst>
              </a:tr>
              <a:tr h="484886">
                <a:tc vMerge="1">
                  <a:txBody>
                    <a:bodyPr/>
                    <a:lstStyle/>
                    <a:p>
                      <a:endParaRPr lang="en-US" sz="2000" dirty="0"/>
                    </a:p>
                  </a:txBody>
                  <a:tcPr marL="112480" marR="112480" marT="56242" marB="56242"/>
                </a:tc>
                <a:tc>
                  <a:txBody>
                    <a:bodyPr/>
                    <a:lstStyle/>
                    <a:p>
                      <a:r>
                        <a:rPr lang="en-US" sz="2000" dirty="0"/>
                        <a:t>Cash Flow</a:t>
                      </a:r>
                    </a:p>
                  </a:txBody>
                  <a:tcPr marL="112480" marR="112480" marT="56243" marB="56243">
                    <a:lnR w="28575" cap="flat" cmpd="sng" algn="ctr">
                      <a:solidFill>
                        <a:schemeClr val="bg1"/>
                      </a:solidFill>
                      <a:prstDash val="solid"/>
                      <a:round/>
                      <a:headEnd type="none" w="med" len="med"/>
                      <a:tailEnd type="none" w="med" len="med"/>
                    </a:lnR>
                  </a:tcPr>
                </a:tc>
                <a:tc>
                  <a:txBody>
                    <a:bodyPr/>
                    <a:lstStyle/>
                    <a:p>
                      <a:pPr algn="ctr"/>
                      <a:r>
                        <a:rPr lang="en-US" sz="2400" b="1" kern="1200" dirty="0">
                          <a:solidFill>
                            <a:schemeClr val="dk1"/>
                          </a:solidFill>
                          <a:effectLst/>
                          <a:latin typeface="+mn-lt"/>
                          <a:ea typeface="+mn-ea"/>
                          <a:cs typeface="+mn-cs"/>
                        </a:rPr>
                        <a:t>~</a:t>
                      </a:r>
                      <a:endParaRPr lang="en-US" sz="2400" b="1" dirty="0"/>
                    </a:p>
                  </a:txBody>
                  <a:tcPr marL="112480" marR="112480" marT="56243" marB="56243" anchor="ctr">
                    <a:lnL w="28575"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92D050"/>
                          </a:solidFill>
                          <a:sym typeface="Wingdings" panose="05000000000000000000" pitchFamily="2" charset="2"/>
                        </a:rPr>
                        <a:t></a:t>
                      </a:r>
                      <a:r>
                        <a:rPr lang="en-US" sz="2400" dirty="0">
                          <a:effectLst/>
                        </a:rPr>
                        <a:t> </a:t>
                      </a:r>
                      <a:endParaRPr lang="en-US" sz="2400" dirty="0"/>
                    </a:p>
                  </a:txBody>
                  <a:tcPr marL="112480" marR="112480" marT="56243" marB="56243" anchor="ctr"/>
                </a:tc>
                <a:tc>
                  <a:txBody>
                    <a:bodyPr/>
                    <a:lstStyle/>
                    <a:p>
                      <a:pPr algn="ctr"/>
                      <a:r>
                        <a:rPr lang="en-US" sz="2400" b="1" kern="1200" dirty="0">
                          <a:solidFill>
                            <a:schemeClr val="dk1"/>
                          </a:solidFill>
                          <a:effectLst/>
                          <a:latin typeface="+mn-lt"/>
                          <a:ea typeface="+mn-ea"/>
                          <a:cs typeface="+mn-cs"/>
                        </a:rPr>
                        <a:t>~</a:t>
                      </a:r>
                      <a:r>
                        <a:rPr lang="en-US" sz="2400" dirty="0">
                          <a:effectLst/>
                        </a:rPr>
                        <a:t> </a:t>
                      </a:r>
                      <a:endParaRPr lang="en-US" sz="2400" dirty="0"/>
                    </a:p>
                  </a:txBody>
                  <a:tcPr marL="112480" marR="112480" marT="56243" marB="56243" anchor="ctr">
                    <a:lnR w="12700" cap="flat" cmpd="sng" algn="ctr">
                      <a:solidFill>
                        <a:schemeClr val="tx1"/>
                      </a:solidFill>
                      <a:prstDash val="solid"/>
                      <a:round/>
                      <a:headEnd type="none" w="med" len="med"/>
                      <a:tailEnd type="none" w="med" len="med"/>
                    </a:lnR>
                  </a:tcPr>
                </a:tc>
                <a:tc>
                  <a:txBody>
                    <a:bodyPr/>
                    <a:lstStyle/>
                    <a:p>
                      <a:pPr algn="ctr"/>
                      <a:r>
                        <a:rPr lang="en-US" sz="2400" b="1" kern="1200" dirty="0">
                          <a:solidFill>
                            <a:schemeClr val="dk1"/>
                          </a:solidFill>
                          <a:effectLst/>
                          <a:latin typeface="+mn-lt"/>
                          <a:ea typeface="+mn-ea"/>
                          <a:cs typeface="+mn-cs"/>
                        </a:rPr>
                        <a:t>~</a:t>
                      </a:r>
                      <a:r>
                        <a:rPr lang="en-US" sz="2400" b="1" dirty="0">
                          <a:effectLst/>
                        </a:rPr>
                        <a:t> </a:t>
                      </a:r>
                      <a:endParaRPr lang="en-US" sz="2400" b="1" dirty="0"/>
                    </a:p>
                  </a:txBody>
                  <a:tcPr marL="112480" marR="112480" marT="56243" marB="56243" anchor="ctr">
                    <a:lnL w="12700" cap="flat" cmpd="sng" algn="ctr">
                      <a:solidFill>
                        <a:schemeClr val="tx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2D050"/>
                          </a:solidFill>
                          <a:effectLst/>
                          <a:uLnTx/>
                          <a:uFillTx/>
                          <a:latin typeface="Calibri"/>
                          <a:ea typeface="+mn-ea"/>
                          <a:cs typeface="+mn-cs"/>
                          <a:sym typeface="Wingdings" panose="05000000000000000000" pitchFamily="2" charset="2"/>
                        </a:rPr>
                        <a:t></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txBody>
                  <a:tcPr marL="112480" marR="112480" marT="56243" marB="56243"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2D050"/>
                          </a:solidFill>
                          <a:effectLst/>
                          <a:uLnTx/>
                          <a:uFillTx/>
                          <a:latin typeface="+mn-lt"/>
                          <a:ea typeface="+mn-ea"/>
                          <a:cs typeface="+mn-cs"/>
                          <a:sym typeface="Wingdings" panose="05000000000000000000" pitchFamily="2" charset="2"/>
                        </a:rPr>
                        <a:t></a:t>
                      </a:r>
                      <a:r>
                        <a:rPr lang="en-US" sz="2400" dirty="0">
                          <a:effectLst/>
                        </a:rPr>
                        <a:t> </a:t>
                      </a:r>
                      <a:endParaRPr lang="en-US" sz="2400" dirty="0"/>
                    </a:p>
                  </a:txBody>
                  <a:tcPr marL="112480" marR="112480" marT="56243" marB="56243" anchor="ctr"/>
                </a:tc>
                <a:extLst>
                  <a:ext uri="{0D108BD9-81ED-4DB2-BD59-A6C34878D82A}">
                    <a16:rowId xmlns:a16="http://schemas.microsoft.com/office/drawing/2014/main" val="10002"/>
                  </a:ext>
                </a:extLst>
              </a:tr>
              <a:tr h="484886">
                <a:tc vMerge="1">
                  <a:txBody>
                    <a:bodyPr/>
                    <a:lstStyle/>
                    <a:p>
                      <a:endParaRPr lang="en-US" sz="2000" dirty="0"/>
                    </a:p>
                  </a:txBody>
                  <a:tcPr marL="112480" marR="112480" marT="56242" marB="56242"/>
                </a:tc>
                <a:tc>
                  <a:txBody>
                    <a:bodyPr/>
                    <a:lstStyle/>
                    <a:p>
                      <a:r>
                        <a:rPr lang="en-US" sz="2000" dirty="0"/>
                        <a:t>Pay</a:t>
                      </a:r>
                      <a:r>
                        <a:rPr lang="en-US" sz="2000" baseline="0" dirty="0"/>
                        <a:t>back Period</a:t>
                      </a:r>
                      <a:endParaRPr lang="en-US" sz="2000" dirty="0"/>
                    </a:p>
                  </a:txBody>
                  <a:tcPr marL="112480" marR="112480" marT="56243" marB="56243">
                    <a:lnR w="28575"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lnL w="28575"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92D050"/>
                          </a:solidFill>
                          <a:sym typeface="Wingdings" panose="05000000000000000000" pitchFamily="2" charset="2"/>
                        </a:rPr>
                        <a:t></a:t>
                      </a:r>
                      <a:endParaRPr lang="en-US" sz="2400" dirty="0"/>
                    </a:p>
                  </a:txBody>
                  <a:tcPr marL="112480" marR="112480" marT="56243" marB="56243" anchor="ctr">
                    <a:lnL w="12700" cap="flat" cmpd="sng" algn="ctr">
                      <a:solidFill>
                        <a:schemeClr val="tx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2D050"/>
                          </a:solidFill>
                          <a:effectLst/>
                          <a:uLnTx/>
                          <a:uFillTx/>
                          <a:latin typeface="Calibri"/>
                          <a:ea typeface="+mn-ea"/>
                          <a:cs typeface="+mn-cs"/>
                          <a:sym typeface="Wingdings" panose="05000000000000000000" pitchFamily="2" charset="2"/>
                        </a:rPr>
                        <a:t></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txBody>
                  <a:tcPr marL="112480" marR="112480" marT="56243" marB="56243" anchor="ctr"/>
                </a:tc>
                <a:tc>
                  <a:txBody>
                    <a:bodyPr/>
                    <a:lstStyle/>
                    <a:p>
                      <a:pPr algn="ctr"/>
                      <a:r>
                        <a:rPr lang="en-US" sz="2400" b="1" dirty="0"/>
                        <a:t>~</a:t>
                      </a:r>
                    </a:p>
                  </a:txBody>
                  <a:tcPr marL="112480" marR="112480" marT="56243" marB="56243" anchor="ctr"/>
                </a:tc>
                <a:extLst>
                  <a:ext uri="{0D108BD9-81ED-4DB2-BD59-A6C34878D82A}">
                    <a16:rowId xmlns:a16="http://schemas.microsoft.com/office/drawing/2014/main" val="4208343002"/>
                  </a:ext>
                </a:extLst>
              </a:tr>
              <a:tr h="484886">
                <a:tc vMerge="1">
                  <a:txBody>
                    <a:bodyPr/>
                    <a:lstStyle/>
                    <a:p>
                      <a:endParaRPr lang="en-US" sz="2000" dirty="0"/>
                    </a:p>
                  </a:txBody>
                  <a:tcPr marL="112480" marR="112480" marT="56242" marB="56242"/>
                </a:tc>
                <a:tc>
                  <a:txBody>
                    <a:bodyPr/>
                    <a:lstStyle/>
                    <a:p>
                      <a:r>
                        <a:rPr lang="en-US" sz="2000" dirty="0"/>
                        <a:t>Debt Limits</a:t>
                      </a:r>
                    </a:p>
                  </a:txBody>
                  <a:tcPr marL="112480" marR="112480" marT="56243" marB="56243">
                    <a:lnR w="28575"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lnL w="28575"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r>
                        <a:rPr lang="en-US" sz="2400" dirty="0">
                          <a:effectLst/>
                        </a:rPr>
                        <a:t> </a:t>
                      </a:r>
                      <a:endParaRPr lang="en-US" sz="2400" dirty="0"/>
                    </a:p>
                  </a:txBody>
                  <a:tcPr marL="112480" marR="112480" marT="56243" marB="56243" anchor="ctr">
                    <a:lnR w="12700" cap="flat" cmpd="sng" algn="ctr">
                      <a:solidFill>
                        <a:schemeClr val="tx1"/>
                      </a:solidFill>
                      <a:prstDash val="solid"/>
                      <a:round/>
                      <a:headEnd type="none" w="med" len="med"/>
                      <a:tailEnd type="none" w="med" len="med"/>
                    </a:lnR>
                  </a:tcPr>
                </a:tc>
                <a:tc>
                  <a:txBody>
                    <a:bodyPr/>
                    <a:lstStyle/>
                    <a:p>
                      <a:pPr algn="ctr"/>
                      <a:r>
                        <a:rPr lang="en-US" sz="2400" b="1" kern="1200" dirty="0">
                          <a:solidFill>
                            <a:schemeClr val="dk1"/>
                          </a:solidFill>
                          <a:effectLst/>
                          <a:latin typeface="+mn-lt"/>
                          <a:ea typeface="+mn-ea"/>
                          <a:cs typeface="+mn-cs"/>
                        </a:rPr>
                        <a:t>~</a:t>
                      </a:r>
                      <a:r>
                        <a:rPr lang="en-US" sz="2400" b="1" dirty="0">
                          <a:effectLst/>
                        </a:rPr>
                        <a:t> </a:t>
                      </a:r>
                      <a:endParaRPr lang="en-US" sz="2400" b="1" dirty="0"/>
                    </a:p>
                  </a:txBody>
                  <a:tcPr marL="112480" marR="112480" marT="56243" marB="56243" anchor="ctr">
                    <a:lnL w="12700" cap="flat" cmpd="sng" algn="ctr">
                      <a:solidFill>
                        <a:schemeClr val="tx1"/>
                      </a:solidFill>
                      <a:prstDash val="solid"/>
                      <a:round/>
                      <a:headEnd type="none" w="med" len="med"/>
                      <a:tailEnd type="none" w="med" len="med"/>
                    </a:lnL>
                  </a:tcPr>
                </a:tc>
                <a:tc>
                  <a:txBody>
                    <a:bodyPr/>
                    <a:lstStyle/>
                    <a:p>
                      <a:pPr algn="ctr"/>
                      <a:r>
                        <a:rPr lang="en-US" sz="2400" b="1" kern="1200" dirty="0">
                          <a:solidFill>
                            <a:schemeClr val="dk1"/>
                          </a:solidFill>
                          <a:effectLst/>
                          <a:latin typeface="+mn-lt"/>
                          <a:ea typeface="+mn-ea"/>
                          <a:cs typeface="+mn-cs"/>
                        </a:rPr>
                        <a:t>~</a:t>
                      </a:r>
                      <a:endParaRPr lang="en-US" sz="2400" b="1" dirty="0"/>
                    </a:p>
                  </a:txBody>
                  <a:tcPr marL="112480" marR="112480" marT="56243" marB="56243" anchor="ctr"/>
                </a:tc>
                <a:tc>
                  <a:txBody>
                    <a:bodyPr/>
                    <a:lstStyle/>
                    <a:p>
                      <a:pPr algn="ctr"/>
                      <a:r>
                        <a:rPr kumimoji="0" lang="en-US" sz="2400" b="1" i="0" u="none" strike="noStrike" kern="1200" cap="none" spc="0" normalizeH="0" baseline="0" noProof="0" dirty="0">
                          <a:ln>
                            <a:noFill/>
                          </a:ln>
                          <a:solidFill>
                            <a:srgbClr val="92D050"/>
                          </a:solidFill>
                          <a:effectLst/>
                          <a:uLnTx/>
                          <a:uFillTx/>
                          <a:latin typeface="+mn-lt"/>
                          <a:ea typeface="+mn-ea"/>
                          <a:cs typeface="+mn-cs"/>
                          <a:sym typeface="Wingdings" panose="05000000000000000000" pitchFamily="2" charset="2"/>
                        </a:rPr>
                        <a:t></a:t>
                      </a:r>
                      <a:r>
                        <a:rPr lang="en-US" sz="2400" b="1" dirty="0">
                          <a:effectLst/>
                        </a:rPr>
                        <a:t> </a:t>
                      </a:r>
                      <a:endParaRPr lang="en-US" sz="2400" b="1" dirty="0"/>
                    </a:p>
                  </a:txBody>
                  <a:tcPr marL="112480" marR="112480" marT="56243" marB="56243" anchor="ctr"/>
                </a:tc>
                <a:extLst>
                  <a:ext uri="{0D108BD9-81ED-4DB2-BD59-A6C34878D82A}">
                    <a16:rowId xmlns:a16="http://schemas.microsoft.com/office/drawing/2014/main" val="10003"/>
                  </a:ext>
                </a:extLst>
              </a:tr>
              <a:tr h="484886">
                <a:tc vMerge="1">
                  <a:txBody>
                    <a:bodyPr/>
                    <a:lstStyle/>
                    <a:p>
                      <a:endParaRPr lang="en-US" sz="2000" dirty="0"/>
                    </a:p>
                  </a:txBody>
                  <a:tcPr marL="112480" marR="112480" marT="56242" marB="56242">
                    <a:lnB w="76200" cap="flat" cmpd="sng" algn="ctr">
                      <a:solidFill>
                        <a:schemeClr val="accent5">
                          <a:lumMod val="75000"/>
                        </a:schemeClr>
                      </a:solidFill>
                      <a:prstDash val="solid"/>
                      <a:round/>
                      <a:headEnd type="none" w="med" len="med"/>
                      <a:tailEnd type="none" w="med" len="med"/>
                    </a:lnB>
                  </a:tcPr>
                </a:tc>
                <a:tc>
                  <a:txBody>
                    <a:bodyPr/>
                    <a:lstStyle/>
                    <a:p>
                      <a:r>
                        <a:rPr lang="en-US" sz="2000" dirty="0"/>
                        <a:t>Split Incentives</a:t>
                      </a:r>
                    </a:p>
                  </a:txBody>
                  <a:tcPr marL="112480" marR="112480" marT="56243" marB="56243">
                    <a:lnR w="28575" cap="flat" cmpd="sng" algn="ctr">
                      <a:solidFill>
                        <a:schemeClr val="bg1"/>
                      </a:solidFill>
                      <a:prstDash val="solid"/>
                      <a:round/>
                      <a:headEnd type="none" w="med" len="med"/>
                      <a:tailEnd type="none" w="med" len="med"/>
                    </a:lnR>
                    <a:lnB w="76200" cap="flat" cmpd="sng" algn="ctr">
                      <a:solidFill>
                        <a:schemeClr val="accent5">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lnL w="28575" cap="flat" cmpd="sng" algn="ctr">
                      <a:solidFill>
                        <a:schemeClr val="bg1"/>
                      </a:solidFill>
                      <a:prstDash val="solid"/>
                      <a:round/>
                      <a:headEnd type="none" w="med" len="med"/>
                      <a:tailEnd type="none" w="med" len="med"/>
                    </a:lnL>
                    <a:lnB w="76200" cap="flat" cmpd="sng" algn="ctr">
                      <a:solidFill>
                        <a:schemeClr val="accent5">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lnB w="76200" cap="flat" cmpd="sng" algn="ctr">
                      <a:solidFill>
                        <a:schemeClr val="accent5">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lnR w="12700" cap="flat" cmpd="sng" algn="ctr">
                      <a:solidFill>
                        <a:schemeClr val="tx1"/>
                      </a:solidFill>
                      <a:prstDash val="solid"/>
                      <a:round/>
                      <a:headEnd type="none" w="med" len="med"/>
                      <a:tailEnd type="none" w="med" len="med"/>
                    </a:lnR>
                    <a:lnB w="76200" cap="flat" cmpd="sng" algn="ctr">
                      <a:solidFill>
                        <a:schemeClr val="accent5">
                          <a:lumMod val="75000"/>
                        </a:schemeClr>
                      </a:solidFill>
                      <a:prstDash val="solid"/>
                      <a:round/>
                      <a:headEnd type="none" w="med" len="med"/>
                      <a:tailEnd type="none" w="med" len="med"/>
                    </a:lnB>
                  </a:tcPr>
                </a:tc>
                <a:tc>
                  <a:txBody>
                    <a:bodyPr/>
                    <a:lstStyle/>
                    <a:p>
                      <a:pPr algn="ctr"/>
                      <a:r>
                        <a:rPr lang="en-US" sz="2400" b="1" kern="1200" dirty="0">
                          <a:solidFill>
                            <a:schemeClr val="dk1"/>
                          </a:solidFill>
                          <a:effectLst/>
                          <a:latin typeface="+mn-lt"/>
                          <a:ea typeface="+mn-ea"/>
                          <a:cs typeface="+mn-cs"/>
                        </a:rPr>
                        <a:t>~</a:t>
                      </a:r>
                      <a:endParaRPr lang="en-US" sz="2400" b="1" dirty="0"/>
                    </a:p>
                  </a:txBody>
                  <a:tcPr marL="112480" marR="112480" marT="56243" marB="56243" anchor="ctr">
                    <a:lnL w="12700" cap="flat" cmpd="sng" algn="ctr">
                      <a:solidFill>
                        <a:schemeClr val="tx1"/>
                      </a:solidFill>
                      <a:prstDash val="solid"/>
                      <a:round/>
                      <a:headEnd type="none" w="med" len="med"/>
                      <a:tailEnd type="none" w="med" len="med"/>
                    </a:lnL>
                    <a:lnB w="76200" cap="flat" cmpd="sng" algn="ctr">
                      <a:solidFill>
                        <a:schemeClr val="accent5">
                          <a:lumMod val="75000"/>
                        </a:schemeClr>
                      </a:solidFill>
                      <a:prstDash val="solid"/>
                      <a:round/>
                      <a:headEnd type="none" w="med" len="med"/>
                      <a:tailEnd type="none" w="med" len="med"/>
                    </a:lnB>
                  </a:tcPr>
                </a:tc>
                <a:tc>
                  <a:txBody>
                    <a:bodyPr/>
                    <a:lstStyle/>
                    <a:p>
                      <a:pPr algn="ctr"/>
                      <a:r>
                        <a:rPr lang="en-US" sz="2400" b="1" kern="1200" dirty="0">
                          <a:solidFill>
                            <a:schemeClr val="dk1"/>
                          </a:solidFill>
                          <a:effectLst/>
                          <a:latin typeface="+mn-lt"/>
                          <a:ea typeface="+mn-ea"/>
                          <a:cs typeface="+mn-cs"/>
                        </a:rPr>
                        <a:t>~</a:t>
                      </a:r>
                      <a:r>
                        <a:rPr lang="en-US" sz="2400" b="1" dirty="0">
                          <a:effectLst/>
                        </a:rPr>
                        <a:t> </a:t>
                      </a:r>
                      <a:endParaRPr lang="en-US" sz="2400" b="1" dirty="0"/>
                    </a:p>
                  </a:txBody>
                  <a:tcPr marL="112480" marR="112480" marT="56243" marB="56243" anchor="ctr">
                    <a:lnB w="76200" cap="flat" cmpd="sng" algn="ctr">
                      <a:solidFill>
                        <a:schemeClr val="accent5">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lnB w="762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84886">
                <a:tc rowSpan="4">
                  <a:txBody>
                    <a:bodyPr/>
                    <a:lstStyle/>
                    <a:p>
                      <a:pPr algn="ctr"/>
                      <a:r>
                        <a:rPr lang="en-US" sz="1800" b="1" dirty="0"/>
                        <a:t>Basic Features</a:t>
                      </a:r>
                    </a:p>
                  </a:txBody>
                  <a:tcPr marL="45720" marR="45720" marT="56243" marB="56243" anchor="ctr">
                    <a:lnT w="76200" cap="flat" cmpd="sng" algn="ctr">
                      <a:solidFill>
                        <a:schemeClr val="accent5">
                          <a:lumMod val="75000"/>
                        </a:schemeClr>
                      </a:solidFill>
                      <a:prstDash val="solid"/>
                      <a:round/>
                      <a:headEnd type="none" w="med" len="med"/>
                      <a:tailEnd type="none" w="med" len="med"/>
                    </a:lnT>
                  </a:tcPr>
                </a:tc>
                <a:tc>
                  <a:txBody>
                    <a:bodyPr/>
                    <a:lstStyle/>
                    <a:p>
                      <a:r>
                        <a:rPr lang="en-US" sz="2000" dirty="0"/>
                        <a:t>Familiarity</a:t>
                      </a:r>
                    </a:p>
                  </a:txBody>
                  <a:tcPr marL="112480" marR="112480" marT="56243" marB="56243">
                    <a:lnR w="28575" cap="flat" cmpd="sng" algn="ctr">
                      <a:solidFill>
                        <a:schemeClr val="bg1"/>
                      </a:solidFill>
                      <a:prstDash val="solid"/>
                      <a:round/>
                      <a:headEnd type="none" w="med" len="med"/>
                      <a:tailEnd type="none" w="med" len="med"/>
                    </a:lnR>
                    <a:lnT w="76200" cap="flat" cmpd="sng" algn="ctr">
                      <a:solidFill>
                        <a:schemeClr val="accent5">
                          <a:lumMod val="75000"/>
                        </a:schemeClr>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92D050"/>
                          </a:solidFill>
                          <a:sym typeface="Wingdings" panose="05000000000000000000" pitchFamily="2" charset="2"/>
                        </a:rPr>
                        <a:t></a:t>
                      </a:r>
                      <a:endParaRPr lang="en-US" sz="2400" b="1" dirty="0">
                        <a:solidFill>
                          <a:srgbClr val="92D050"/>
                        </a:solidFill>
                      </a:endParaRPr>
                    </a:p>
                  </a:txBody>
                  <a:tcPr marL="112480" marR="112480" marT="56243" marB="56243" anchor="ctr">
                    <a:lnL w="28575" cap="flat" cmpd="sng" algn="ctr">
                      <a:solidFill>
                        <a:schemeClr val="bg1"/>
                      </a:solidFill>
                      <a:prstDash val="solid"/>
                      <a:round/>
                      <a:headEnd type="none" w="med" len="med"/>
                      <a:tailEnd type="none" w="med" len="med"/>
                    </a:lnL>
                    <a:lnT w="76200" cap="flat" cmpd="sng" algn="ctr">
                      <a:solidFill>
                        <a:schemeClr val="accent5">
                          <a:lumMod val="75000"/>
                        </a:schemeClr>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92D050"/>
                          </a:solidFill>
                          <a:sym typeface="Wingdings" panose="05000000000000000000" pitchFamily="2" charset="2"/>
                        </a:rPr>
                        <a:t></a:t>
                      </a:r>
                      <a:endParaRPr lang="en-US" sz="2400" b="1" dirty="0">
                        <a:solidFill>
                          <a:srgbClr val="92D050"/>
                        </a:solidFill>
                      </a:endParaRPr>
                    </a:p>
                  </a:txBody>
                  <a:tcPr marL="112480" marR="112480" marT="56243" marB="56243" anchor="ctr">
                    <a:lnT w="76200" cap="flat" cmpd="sng" algn="ctr">
                      <a:solidFill>
                        <a:schemeClr val="accent5">
                          <a:lumMod val="75000"/>
                        </a:schemeClr>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92D050"/>
                          </a:solidFill>
                          <a:sym typeface="Wingdings" panose="05000000000000000000" pitchFamily="2" charset="2"/>
                        </a:rPr>
                        <a:t></a:t>
                      </a:r>
                      <a:endParaRPr lang="en-US" sz="2400" b="1" dirty="0">
                        <a:solidFill>
                          <a:srgbClr val="92D050"/>
                        </a:solidFill>
                      </a:endParaRPr>
                    </a:p>
                  </a:txBody>
                  <a:tcPr marL="112480" marR="112480" marT="56243" marB="56243" anchor="ctr">
                    <a:lnR w="12700" cap="flat" cmpd="sng" algn="ctr">
                      <a:solidFill>
                        <a:schemeClr val="tx1"/>
                      </a:solidFill>
                      <a:prstDash val="solid"/>
                      <a:round/>
                      <a:headEnd type="none" w="med" len="med"/>
                      <a:tailEnd type="none" w="med" len="med"/>
                    </a:lnR>
                    <a:lnT w="76200" cap="flat" cmpd="sng" algn="ctr">
                      <a:solidFill>
                        <a:schemeClr val="accent5">
                          <a:lumMod val="75000"/>
                        </a:schemeClr>
                      </a:solidFill>
                      <a:prstDash val="solid"/>
                      <a:round/>
                      <a:headEnd type="none" w="med" len="med"/>
                      <a:tailEnd type="none" w="med" len="med"/>
                    </a:lnT>
                  </a:tcPr>
                </a:tc>
                <a:tc>
                  <a:txBody>
                    <a:bodyPr/>
                    <a:lstStyle/>
                    <a:p>
                      <a:pPr algn="ctr"/>
                      <a:r>
                        <a:rPr lang="en-US" sz="2400" b="1" kern="1200" dirty="0">
                          <a:solidFill>
                            <a:schemeClr val="dk1"/>
                          </a:solidFill>
                          <a:effectLst/>
                          <a:latin typeface="+mn-lt"/>
                          <a:ea typeface="+mn-ea"/>
                          <a:cs typeface="+mn-cs"/>
                        </a:rPr>
                        <a:t>~</a:t>
                      </a:r>
                      <a:endParaRPr lang="en-US" sz="2400" b="1" dirty="0"/>
                    </a:p>
                  </a:txBody>
                  <a:tcPr marL="112480" marR="112480" marT="56243" marB="56243" anchor="ctr">
                    <a:lnL w="12700" cap="flat" cmpd="sng" algn="ctr">
                      <a:solidFill>
                        <a:schemeClr val="tx1"/>
                      </a:solidFill>
                      <a:prstDash val="solid"/>
                      <a:round/>
                      <a:headEnd type="none" w="med" len="med"/>
                      <a:tailEnd type="none" w="med" len="med"/>
                    </a:lnL>
                    <a:lnT w="76200" cap="flat" cmpd="sng" algn="ctr">
                      <a:solidFill>
                        <a:schemeClr val="accent5">
                          <a:lumMod val="75000"/>
                        </a:schemeClr>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lnT w="76200" cap="flat" cmpd="sng" algn="ctr">
                      <a:solidFill>
                        <a:schemeClr val="accent5">
                          <a:lumMod val="75000"/>
                        </a:schemeClr>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lnT w="76200" cap="flat" cmpd="sng" algn="ctr">
                      <a:solidFill>
                        <a:schemeClr val="accent5">
                          <a:lumMod val="75000"/>
                        </a:schemeClr>
                      </a:solidFill>
                      <a:prstDash val="solid"/>
                      <a:round/>
                      <a:headEnd type="none" w="med" len="med"/>
                      <a:tailEnd type="none" w="med" len="med"/>
                    </a:lnT>
                  </a:tcPr>
                </a:tc>
                <a:extLst>
                  <a:ext uri="{0D108BD9-81ED-4DB2-BD59-A6C34878D82A}">
                    <a16:rowId xmlns:a16="http://schemas.microsoft.com/office/drawing/2014/main" val="930154350"/>
                  </a:ext>
                </a:extLst>
              </a:tr>
              <a:tr h="484886">
                <a:tc vMerge="1">
                  <a:txBody>
                    <a:bodyPr/>
                    <a:lstStyle/>
                    <a:p>
                      <a:endParaRPr lang="en-US" sz="2000" dirty="0"/>
                    </a:p>
                  </a:txBody>
                  <a:tcPr marL="112480" marR="112480" marT="56242" marB="56242"/>
                </a:tc>
                <a:tc>
                  <a:txBody>
                    <a:bodyPr/>
                    <a:lstStyle/>
                    <a:p>
                      <a:r>
                        <a:rPr lang="en-US" sz="2000" dirty="0"/>
                        <a:t>Complexity</a:t>
                      </a:r>
                    </a:p>
                  </a:txBody>
                  <a:tcPr marL="112480" marR="112480" marT="56243" marB="56243">
                    <a:lnR w="28575"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92D050"/>
                          </a:solidFill>
                          <a:sym typeface="Wingdings" panose="05000000000000000000" pitchFamily="2" charset="2"/>
                        </a:rPr>
                        <a:t></a:t>
                      </a:r>
                      <a:endParaRPr lang="en-US" sz="2400" b="1" dirty="0">
                        <a:solidFill>
                          <a:srgbClr val="92D050"/>
                        </a:solidFill>
                      </a:endParaRPr>
                    </a:p>
                  </a:txBody>
                  <a:tcPr marL="112480" marR="112480" marT="56243" marB="56243" anchor="ctr">
                    <a:lnL w="28575" cap="flat" cmpd="sng" algn="ctr">
                      <a:solidFill>
                        <a:schemeClr val="bg1"/>
                      </a:solidFill>
                      <a:prstDash val="solid"/>
                      <a:round/>
                      <a:headEnd type="none" w="med" len="med"/>
                      <a:tailEnd type="none" w="med" len="med"/>
                    </a:lnL>
                  </a:tcPr>
                </a:tc>
                <a:tc>
                  <a:txBody>
                    <a:bodyPr/>
                    <a:lstStyle/>
                    <a:p>
                      <a:pPr algn="ctr"/>
                      <a:r>
                        <a:rPr lang="en-US" sz="2400" b="1" dirty="0"/>
                        <a:t>~</a:t>
                      </a:r>
                    </a:p>
                  </a:txBody>
                  <a:tcPr marL="112480" marR="112480" marT="56243" marB="56243"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92D050"/>
                          </a:solidFill>
                          <a:sym typeface="Wingdings" panose="05000000000000000000" pitchFamily="2" charset="2"/>
                        </a:rPr>
                        <a:t></a:t>
                      </a:r>
                      <a:endParaRPr lang="en-US" sz="2400" b="1" dirty="0">
                        <a:solidFill>
                          <a:srgbClr val="92D050"/>
                        </a:solidFill>
                      </a:endParaRPr>
                    </a:p>
                  </a:txBody>
                  <a:tcPr marL="112480" marR="112480" marT="56243" marB="56243" anchor="ctr">
                    <a:lnR w="12700" cap="flat" cmpd="sng" algn="ctr">
                      <a:solidFill>
                        <a:schemeClr val="tx1"/>
                      </a:solidFill>
                      <a:prstDash val="solid"/>
                      <a:round/>
                      <a:headEnd type="none" w="med" len="med"/>
                      <a:tailEnd type="none" w="med" len="med"/>
                    </a:lnR>
                  </a:tcPr>
                </a:tc>
                <a:tc>
                  <a:txBody>
                    <a:bodyPr/>
                    <a:lstStyle/>
                    <a:p>
                      <a:pPr algn="ctr"/>
                      <a:r>
                        <a:rPr lang="en-US" sz="2400" b="1" kern="1200" dirty="0">
                          <a:solidFill>
                            <a:schemeClr val="dk1"/>
                          </a:solidFill>
                          <a:effectLst/>
                          <a:latin typeface="+mn-lt"/>
                          <a:ea typeface="+mn-ea"/>
                          <a:cs typeface="+mn-cs"/>
                        </a:rPr>
                        <a:t>~</a:t>
                      </a:r>
                      <a:endParaRPr lang="en-US" sz="2400" b="1" dirty="0"/>
                    </a:p>
                  </a:txBody>
                  <a:tcPr marL="112480" marR="112480" marT="56243" marB="56243" anchor="ctr">
                    <a:lnL w="12700" cap="flat" cmpd="sng" algn="ctr">
                      <a:solidFill>
                        <a:schemeClr val="tx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tc>
                <a:extLst>
                  <a:ext uri="{0D108BD9-81ED-4DB2-BD59-A6C34878D82A}">
                    <a16:rowId xmlns:a16="http://schemas.microsoft.com/office/drawing/2014/main" val="1415540776"/>
                  </a:ext>
                </a:extLst>
              </a:tr>
              <a:tr h="484886">
                <a:tc vMerge="1">
                  <a:txBody>
                    <a:bodyPr/>
                    <a:lstStyle/>
                    <a:p>
                      <a:endParaRPr lang="en-US" sz="2000" dirty="0"/>
                    </a:p>
                  </a:txBody>
                  <a:tcPr marL="112480" marR="112480" marT="56242" marB="56242"/>
                </a:tc>
                <a:tc>
                  <a:txBody>
                    <a:bodyPr/>
                    <a:lstStyle/>
                    <a:p>
                      <a:r>
                        <a:rPr lang="en-US" sz="2000" dirty="0"/>
                        <a:t>Convenience</a:t>
                      </a:r>
                    </a:p>
                  </a:txBody>
                  <a:tcPr marL="112480" marR="112480" marT="56243" marB="56243">
                    <a:lnR w="28575" cap="flat" cmpd="sng" algn="ctr">
                      <a:solidFill>
                        <a:schemeClr val="bg1"/>
                      </a:solidFill>
                      <a:prstDash val="solid"/>
                      <a:round/>
                      <a:headEnd type="none" w="med" len="med"/>
                      <a:tailEnd type="none" w="med" len="med"/>
                    </a:lnR>
                  </a:tcPr>
                </a:tc>
                <a:tc>
                  <a:txBody>
                    <a:bodyPr/>
                    <a:lstStyle/>
                    <a:p>
                      <a:pPr algn="ctr"/>
                      <a:r>
                        <a:rPr lang="en-US" sz="2400" b="1" dirty="0">
                          <a:solidFill>
                            <a:srgbClr val="92D050"/>
                          </a:solidFill>
                          <a:sym typeface="Wingdings" panose="05000000000000000000" pitchFamily="2" charset="2"/>
                        </a:rPr>
                        <a:t></a:t>
                      </a:r>
                      <a:endParaRPr lang="en-US" sz="2400" b="1" dirty="0">
                        <a:solidFill>
                          <a:srgbClr val="92D050"/>
                        </a:solidFill>
                      </a:endParaRPr>
                    </a:p>
                  </a:txBody>
                  <a:tcPr marL="112480" marR="112480" marT="56243" marB="56243" anchor="ctr">
                    <a:lnL w="28575" cap="flat" cmpd="sng" algn="ctr">
                      <a:solidFill>
                        <a:schemeClr val="bg1"/>
                      </a:solidFill>
                      <a:prstDash val="solid"/>
                      <a:round/>
                      <a:headEnd type="none" w="med" len="med"/>
                      <a:tailEnd type="none" w="med" len="med"/>
                    </a:lnL>
                  </a:tcPr>
                </a:tc>
                <a:tc>
                  <a:txBody>
                    <a:bodyPr/>
                    <a:lstStyle/>
                    <a:p>
                      <a:pPr algn="ctr"/>
                      <a:r>
                        <a:rPr lang="en-US" sz="2400" b="1" dirty="0"/>
                        <a:t>~</a:t>
                      </a:r>
                    </a:p>
                  </a:txBody>
                  <a:tcPr marL="112480" marR="112480" marT="56243" marB="56243"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92D050"/>
                          </a:solidFill>
                          <a:sym typeface="Wingdings" panose="05000000000000000000" pitchFamily="2" charset="2"/>
                        </a:rPr>
                        <a:t></a:t>
                      </a:r>
                      <a:r>
                        <a:rPr lang="en-US" sz="2400" dirty="0">
                          <a:effectLst/>
                        </a:rPr>
                        <a:t> </a:t>
                      </a:r>
                      <a:endParaRPr lang="en-US" sz="2400" dirty="0"/>
                    </a:p>
                  </a:txBody>
                  <a:tcPr marL="112480" marR="112480" marT="56243" marB="56243" anchor="ctr">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92D050"/>
                          </a:solidFill>
                          <a:sym typeface="Wingdings" panose="05000000000000000000" pitchFamily="2" charset="2"/>
                        </a:rPr>
                        <a:t></a:t>
                      </a:r>
                      <a:endParaRPr lang="en-US" sz="2400" b="1" dirty="0">
                        <a:solidFill>
                          <a:srgbClr val="92D050"/>
                        </a:solidFill>
                      </a:endParaRPr>
                    </a:p>
                  </a:txBody>
                  <a:tcPr marL="112480" marR="112480" marT="56243" marB="56243" anchor="ctr">
                    <a:lnL w="12700" cap="flat" cmpd="sng" algn="ctr">
                      <a:solidFill>
                        <a:schemeClr val="tx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tc>
                <a:extLst>
                  <a:ext uri="{0D108BD9-81ED-4DB2-BD59-A6C34878D82A}">
                    <a16:rowId xmlns:a16="http://schemas.microsoft.com/office/drawing/2014/main" val="10006"/>
                  </a:ext>
                </a:extLst>
              </a:tr>
              <a:tr h="484886">
                <a:tc vMerge="1">
                  <a:txBody>
                    <a:bodyPr/>
                    <a:lstStyle/>
                    <a:p>
                      <a:endParaRPr lang="en-US" sz="2000" dirty="0"/>
                    </a:p>
                  </a:txBody>
                  <a:tcPr marL="112480" marR="112480" marT="56242" marB="56242"/>
                </a:tc>
                <a:tc>
                  <a:txBody>
                    <a:bodyPr/>
                    <a:lstStyle/>
                    <a:p>
                      <a:r>
                        <a:rPr lang="en-US" sz="2000" dirty="0"/>
                        <a:t>Admin Costs</a:t>
                      </a:r>
                    </a:p>
                  </a:txBody>
                  <a:tcPr marL="112480" marR="112480" marT="56243" marB="56243">
                    <a:lnR w="28575" cap="flat" cmpd="sng" algn="ctr">
                      <a:solidFill>
                        <a:schemeClr val="bg1"/>
                      </a:solidFill>
                      <a:prstDash val="solid"/>
                      <a:round/>
                      <a:headEnd type="none" w="med" len="med"/>
                      <a:tailEnd type="none" w="med" len="med"/>
                    </a:lnR>
                  </a:tcPr>
                </a:tc>
                <a:tc>
                  <a:txBody>
                    <a:bodyPr/>
                    <a:lstStyle/>
                    <a:p>
                      <a:pPr algn="ctr"/>
                      <a:r>
                        <a:rPr lang="en-US" sz="2400" b="1" dirty="0">
                          <a:solidFill>
                            <a:srgbClr val="92D050"/>
                          </a:solidFill>
                          <a:sym typeface="Wingdings" panose="05000000000000000000" pitchFamily="2" charset="2"/>
                        </a:rPr>
                        <a:t></a:t>
                      </a:r>
                      <a:endParaRPr lang="en-US" sz="2400" b="1" dirty="0">
                        <a:solidFill>
                          <a:srgbClr val="92D050"/>
                        </a:solidFill>
                      </a:endParaRPr>
                    </a:p>
                  </a:txBody>
                  <a:tcPr marL="112480" marR="112480" marT="56243" marB="56243" anchor="ctr">
                    <a:lnL w="28575" cap="flat" cmpd="sng" algn="ctr">
                      <a:solidFill>
                        <a:schemeClr val="bg1"/>
                      </a:solidFill>
                      <a:prstDash val="solid"/>
                      <a:round/>
                      <a:headEnd type="none" w="med" len="med"/>
                      <a:tailEnd type="none" w="med" len="med"/>
                    </a:lnL>
                  </a:tcPr>
                </a:tc>
                <a:tc>
                  <a:txBody>
                    <a:bodyPr/>
                    <a:lstStyle/>
                    <a:p>
                      <a:pPr algn="ctr"/>
                      <a:r>
                        <a:rPr lang="en-US" sz="2400" b="1" dirty="0"/>
                        <a:t>~</a:t>
                      </a:r>
                    </a:p>
                  </a:txBody>
                  <a:tcPr marL="112480" marR="112480" marT="56243" marB="56243" anchor="ctr"/>
                </a:tc>
                <a:tc>
                  <a:txBody>
                    <a:bodyPr/>
                    <a:lstStyle/>
                    <a:p>
                      <a:pPr algn="ctr"/>
                      <a:r>
                        <a:rPr lang="en-US" sz="2400" b="1" dirty="0">
                          <a:solidFill>
                            <a:srgbClr val="92D050"/>
                          </a:solidFill>
                          <a:sym typeface="Wingdings" panose="05000000000000000000" pitchFamily="2" charset="2"/>
                        </a:rPr>
                        <a:t></a:t>
                      </a:r>
                      <a:endParaRPr lang="en-US" sz="2400" dirty="0"/>
                    </a:p>
                  </a:txBody>
                  <a:tcPr marL="112480" marR="112480" marT="56243" marB="56243" anchor="ctr">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lnL w="12700" cap="flat" cmpd="sng" algn="ctr">
                      <a:solidFill>
                        <a:schemeClr val="tx1"/>
                      </a:solidFill>
                      <a:prstDash val="solid"/>
                      <a:round/>
                      <a:headEnd type="none" w="med" len="med"/>
                      <a:tailEnd type="none" w="med" len="med"/>
                    </a:lnL>
                  </a:tcPr>
                </a:tc>
                <a:tc>
                  <a:txBody>
                    <a:bodyPr/>
                    <a:lstStyle/>
                    <a:p>
                      <a:pPr algn="ctr"/>
                      <a:r>
                        <a:rPr lang="en-US" sz="2400" b="1" dirty="0">
                          <a:solidFill>
                            <a:srgbClr val="FF0000"/>
                          </a:solidFill>
                        </a:rPr>
                        <a:t>X</a:t>
                      </a:r>
                    </a:p>
                  </a:txBody>
                  <a:tcPr marL="112480" marR="112480" marT="56243" marB="56243"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p>
                  </a:txBody>
                  <a:tcPr marL="112480" marR="112480" marT="56243" marB="56243" anchor="ctr"/>
                </a:tc>
                <a:extLst>
                  <a:ext uri="{0D108BD9-81ED-4DB2-BD59-A6C34878D82A}">
                    <a16:rowId xmlns:a16="http://schemas.microsoft.com/office/drawing/2014/main" val="915362831"/>
                  </a:ext>
                </a:extLst>
              </a:tr>
            </a:tbl>
          </a:graphicData>
        </a:graphic>
      </p:graphicFrame>
    </p:spTree>
    <p:extLst>
      <p:ext uri="{BB962C8B-B14F-4D97-AF65-F5344CB8AC3E}">
        <p14:creationId xmlns:p14="http://schemas.microsoft.com/office/powerpoint/2010/main" val="236471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Markets and Financing Barriers</a:t>
            </a:r>
          </a:p>
        </p:txBody>
      </p:sp>
      <p:sp>
        <p:nvSpPr>
          <p:cNvPr id="3" name="Slide Number Placeholder 2"/>
          <p:cNvSpPr>
            <a:spLocks noGrp="1"/>
          </p:cNvSpPr>
          <p:nvPr>
            <p:ph type="sldNum" sz="quarter" idx="12"/>
          </p:nvPr>
        </p:nvSpPr>
        <p:spPr/>
        <p:txBody>
          <a:bodyPr>
            <a:normAutofit fontScale="6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fld id="{FAFAFE72-59A1-4EF7-AA95-3C40E357011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Content Placeholder 3"/>
          <p:cNvSpPr>
            <a:spLocks noGrp="1"/>
          </p:cNvSpPr>
          <p:nvPr>
            <p:ph sz="quarter" idx="1"/>
          </p:nvPr>
        </p:nvSpPr>
        <p:spPr>
          <a:xfrm>
            <a:off x="533400" y="1600200"/>
            <a:ext cx="8610600" cy="4495800"/>
          </a:xfrm>
        </p:spPr>
        <p:txBody>
          <a:bodyPr/>
          <a:lstStyle/>
          <a:p>
            <a:pPr>
              <a:buNone/>
            </a:pPr>
            <a:endParaRPr lang="en-US" dirty="0"/>
          </a:p>
          <a:p>
            <a:endParaRPr lang="en-US" dirty="0"/>
          </a:p>
          <a:p>
            <a:endParaRPr lang="en-US" dirty="0"/>
          </a:p>
          <a:p>
            <a:pPr>
              <a:buNone/>
            </a:pP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646284334"/>
              </p:ext>
            </p:extLst>
          </p:nvPr>
        </p:nvGraphicFramePr>
        <p:xfrm>
          <a:off x="100361" y="1600200"/>
          <a:ext cx="8954431" cy="4836470"/>
        </p:xfrm>
        <a:graphic>
          <a:graphicData uri="http://schemas.openxmlformats.org/drawingml/2006/table">
            <a:tbl>
              <a:tblPr firstRow="1" bandRow="1">
                <a:tableStyleId>{5C22544A-7EE6-4342-B048-85BDC9FD1C3A}</a:tableStyleId>
              </a:tblPr>
              <a:tblGrid>
                <a:gridCol w="1103971">
                  <a:extLst>
                    <a:ext uri="{9D8B030D-6E8A-4147-A177-3AD203B41FA5}">
                      <a16:colId xmlns:a16="http://schemas.microsoft.com/office/drawing/2014/main" val="20000"/>
                    </a:ext>
                  </a:extLst>
                </a:gridCol>
                <a:gridCol w="992458">
                  <a:extLst>
                    <a:ext uri="{9D8B030D-6E8A-4147-A177-3AD203B41FA5}">
                      <a16:colId xmlns:a16="http://schemas.microsoft.com/office/drawing/2014/main" val="20001"/>
                    </a:ext>
                  </a:extLst>
                </a:gridCol>
                <a:gridCol w="1170878">
                  <a:extLst>
                    <a:ext uri="{9D8B030D-6E8A-4147-A177-3AD203B41FA5}">
                      <a16:colId xmlns:a16="http://schemas.microsoft.com/office/drawing/2014/main" val="20002"/>
                    </a:ext>
                  </a:extLst>
                </a:gridCol>
                <a:gridCol w="1059366">
                  <a:extLst>
                    <a:ext uri="{9D8B030D-6E8A-4147-A177-3AD203B41FA5}">
                      <a16:colId xmlns:a16="http://schemas.microsoft.com/office/drawing/2014/main" val="20003"/>
                    </a:ext>
                  </a:extLst>
                </a:gridCol>
                <a:gridCol w="1170878">
                  <a:extLst>
                    <a:ext uri="{9D8B030D-6E8A-4147-A177-3AD203B41FA5}">
                      <a16:colId xmlns:a16="http://schemas.microsoft.com/office/drawing/2014/main" val="20004"/>
                    </a:ext>
                  </a:extLst>
                </a:gridCol>
                <a:gridCol w="1081668">
                  <a:extLst>
                    <a:ext uri="{9D8B030D-6E8A-4147-A177-3AD203B41FA5}">
                      <a16:colId xmlns:a16="http://schemas.microsoft.com/office/drawing/2014/main" val="20005"/>
                    </a:ext>
                  </a:extLst>
                </a:gridCol>
                <a:gridCol w="1116514">
                  <a:extLst>
                    <a:ext uri="{9D8B030D-6E8A-4147-A177-3AD203B41FA5}">
                      <a16:colId xmlns:a16="http://schemas.microsoft.com/office/drawing/2014/main" val="20006"/>
                    </a:ext>
                  </a:extLst>
                </a:gridCol>
                <a:gridCol w="1258698">
                  <a:extLst>
                    <a:ext uri="{9D8B030D-6E8A-4147-A177-3AD203B41FA5}">
                      <a16:colId xmlns:a16="http://schemas.microsoft.com/office/drawing/2014/main" val="20007"/>
                    </a:ext>
                  </a:extLst>
                </a:gridCol>
              </a:tblGrid>
              <a:tr h="1187605">
                <a:tc>
                  <a:txBody>
                    <a:bodyPr/>
                    <a:lstStyle/>
                    <a:p>
                      <a:pPr algn="ctr"/>
                      <a:r>
                        <a:rPr lang="en-US" sz="2000" dirty="0"/>
                        <a:t>Market</a:t>
                      </a:r>
                      <a:r>
                        <a:rPr lang="en-US" sz="2000" baseline="0" dirty="0"/>
                        <a:t> Barrier</a:t>
                      </a:r>
                      <a:endParaRPr lang="en-US" sz="2000" dirty="0"/>
                    </a:p>
                  </a:txBody>
                  <a:tcPr marL="118164" marR="118164" marT="59091" marB="59091">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00B0F0"/>
                    </a:solidFill>
                  </a:tcPr>
                </a:tc>
                <a:tc>
                  <a:txBody>
                    <a:bodyPr/>
                    <a:lstStyle/>
                    <a:p>
                      <a:pPr algn="ctr"/>
                      <a:r>
                        <a:rPr lang="en-US" sz="1800" dirty="0"/>
                        <a:t>Single</a:t>
                      </a:r>
                      <a:r>
                        <a:rPr lang="en-US" sz="1800" baseline="0" dirty="0"/>
                        <a:t> Family </a:t>
                      </a:r>
                      <a:r>
                        <a:rPr lang="en-US" sz="1800" b="0" baseline="0" dirty="0"/>
                        <a:t>(Market Rate)</a:t>
                      </a:r>
                      <a:endParaRPr lang="en-US" sz="1800" b="0" dirty="0"/>
                    </a:p>
                  </a:txBody>
                  <a:tcPr marL="118164" marR="118164" marT="59091" marB="59091">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rgbClr val="00B0F0"/>
                    </a:solidFill>
                  </a:tcPr>
                </a:tc>
                <a:tc>
                  <a:txBody>
                    <a:bodyPr/>
                    <a:lstStyle/>
                    <a:p>
                      <a:pPr algn="ctr"/>
                      <a:r>
                        <a:rPr lang="en-US" sz="1800" dirty="0"/>
                        <a:t>Single </a:t>
                      </a:r>
                      <a:r>
                        <a:rPr lang="en-US" sz="1800" baseline="0" dirty="0"/>
                        <a:t>Family </a:t>
                      </a:r>
                      <a:r>
                        <a:rPr lang="en-US" sz="1800" b="0" baseline="0" dirty="0"/>
                        <a:t>(Low-Mod Income)</a:t>
                      </a:r>
                      <a:endParaRPr lang="en-US" sz="1800" b="0" dirty="0"/>
                    </a:p>
                  </a:txBody>
                  <a:tcPr marL="118164" marR="118164" marT="59091" marB="59091">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00B0F0"/>
                    </a:solidFill>
                  </a:tcPr>
                </a:tc>
                <a:tc>
                  <a:txBody>
                    <a:bodyPr/>
                    <a:lstStyle/>
                    <a:p>
                      <a:pPr algn="ctr"/>
                      <a:r>
                        <a:rPr lang="en-US" sz="1800" dirty="0"/>
                        <a:t>Multi-Family </a:t>
                      </a:r>
                      <a:r>
                        <a:rPr lang="en-US" sz="1800" b="0" dirty="0"/>
                        <a:t>(Market Rate)</a:t>
                      </a:r>
                    </a:p>
                  </a:txBody>
                  <a:tcPr marL="118164" marR="118164" marT="59091" marB="59091">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rgbClr val="00B0F0"/>
                    </a:solidFill>
                  </a:tcPr>
                </a:tc>
                <a:tc>
                  <a:txBody>
                    <a:bodyPr/>
                    <a:lstStyle/>
                    <a:p>
                      <a:pPr algn="ctr"/>
                      <a:r>
                        <a:rPr lang="en-US" sz="1800" dirty="0"/>
                        <a:t>Multi-Family</a:t>
                      </a:r>
                      <a:r>
                        <a:rPr lang="en-US" sz="1800" baseline="0" dirty="0"/>
                        <a:t> </a:t>
                      </a:r>
                      <a:r>
                        <a:rPr lang="en-US" sz="1800" b="0" dirty="0"/>
                        <a:t>(Low-Mod Income)</a:t>
                      </a:r>
                    </a:p>
                  </a:txBody>
                  <a:tcPr marL="118164" marR="118164" marT="59091" marB="59091">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00B0F0"/>
                    </a:solidFill>
                  </a:tcPr>
                </a:tc>
                <a:tc>
                  <a:txBody>
                    <a:bodyPr/>
                    <a:lstStyle/>
                    <a:p>
                      <a:pPr algn="ctr"/>
                      <a:r>
                        <a:rPr lang="en-US" sz="1800" dirty="0"/>
                        <a:t>Small Business</a:t>
                      </a:r>
                    </a:p>
                  </a:txBody>
                  <a:tcPr marL="118164" marR="118164" marT="59091" marB="59091">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rgbClr val="00B0F0"/>
                    </a:solidFill>
                  </a:tcPr>
                </a:tc>
                <a:tc>
                  <a:txBody>
                    <a:bodyPr/>
                    <a:lstStyle/>
                    <a:p>
                      <a:pPr algn="ctr"/>
                      <a:r>
                        <a:rPr lang="en-US" sz="1800" dirty="0"/>
                        <a:t>Larg</a:t>
                      </a:r>
                      <a:r>
                        <a:rPr lang="en-US" sz="1800" baseline="0" dirty="0"/>
                        <a:t>e Business</a:t>
                      </a:r>
                      <a:endParaRPr lang="en-US" sz="1800" dirty="0"/>
                    </a:p>
                  </a:txBody>
                  <a:tcPr marL="118164" marR="118164" marT="59091" marB="59091">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00B0F0"/>
                    </a:solidFill>
                  </a:tcPr>
                </a:tc>
                <a:tc>
                  <a:txBody>
                    <a:bodyPr/>
                    <a:lstStyle/>
                    <a:p>
                      <a:pPr algn="ctr"/>
                      <a:r>
                        <a:rPr lang="en-US" sz="1800" b="0" dirty="0"/>
                        <a:t>Muni,</a:t>
                      </a:r>
                      <a:r>
                        <a:rPr lang="en-US" sz="1800" b="0" baseline="0" dirty="0"/>
                        <a:t> Uni, Schools, &amp; Hospitals</a:t>
                      </a:r>
                    </a:p>
                    <a:p>
                      <a:pPr algn="ctr"/>
                      <a:r>
                        <a:rPr lang="en-US" sz="1800" baseline="0" dirty="0"/>
                        <a:t>(MUSH)</a:t>
                      </a:r>
                      <a:endParaRPr lang="en-US" sz="1800" dirty="0"/>
                    </a:p>
                  </a:txBody>
                  <a:tcPr marL="118164" marR="118164" marT="59091" marB="59091">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50571">
                <a:tc>
                  <a:txBody>
                    <a:bodyPr/>
                    <a:lstStyle/>
                    <a:p>
                      <a:r>
                        <a:rPr lang="en-US" sz="1800" dirty="0"/>
                        <a:t>Access to Capital</a:t>
                      </a:r>
                    </a:p>
                  </a:txBody>
                  <a:tcPr marL="118164" marR="118164" marT="59091" marB="59091">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tcPr>
                </a:tc>
                <a:tc>
                  <a:txBody>
                    <a:bodyPr/>
                    <a:lstStyle/>
                    <a:p>
                      <a:pPr algn="ctr"/>
                      <a:endParaRPr lang="en-US" sz="3600" dirty="0"/>
                    </a:p>
                  </a:txBody>
                  <a:tcPr marL="118164" marR="118164" marT="59091" marB="59091"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00B050"/>
                    </a:solidFill>
                  </a:tcPr>
                </a:tc>
                <a:tc>
                  <a:txBody>
                    <a:bodyPr/>
                    <a:lstStyle/>
                    <a:p>
                      <a:pPr algn="ctr"/>
                      <a:endParaRPr lang="en-US" sz="3600" dirty="0"/>
                    </a:p>
                  </a:txBody>
                  <a:tcPr marL="118164" marR="118164" marT="59091" marB="59091"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FF0000"/>
                    </a:solidFill>
                  </a:tcPr>
                </a:tc>
                <a:tc>
                  <a:txBody>
                    <a:bodyPr/>
                    <a:lstStyle/>
                    <a:p>
                      <a:pPr algn="ctr"/>
                      <a:endParaRPr lang="en-US" sz="3600" kern="1200" dirty="0">
                        <a:solidFill>
                          <a:schemeClr val="dk1"/>
                        </a:solidFill>
                        <a:latin typeface="+mn-lt"/>
                        <a:ea typeface="+mn-ea"/>
                        <a:cs typeface="+mn-cs"/>
                      </a:endParaRPr>
                    </a:p>
                  </a:txBody>
                  <a:tcPr marL="118164" marR="118164" marT="59091" marB="59091"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00B050"/>
                    </a:solidFill>
                  </a:tcPr>
                </a:tc>
                <a:tc>
                  <a:txBody>
                    <a:bodyPr/>
                    <a:lstStyle/>
                    <a:p>
                      <a:pPr algn="ctr"/>
                      <a:endParaRPr lang="en-US" sz="3600" dirty="0"/>
                    </a:p>
                  </a:txBody>
                  <a:tcPr marL="118164" marR="118164" marT="59091" marB="59091"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FF0000"/>
                    </a:solidFill>
                  </a:tcPr>
                </a:tc>
                <a:tc>
                  <a:txBody>
                    <a:bodyPr/>
                    <a:lstStyle/>
                    <a:p>
                      <a:pPr algn="ctr"/>
                      <a:r>
                        <a:rPr lang="en-US" sz="3600" dirty="0">
                          <a:effectLst/>
                        </a:rPr>
                        <a:t> </a:t>
                      </a:r>
                      <a:endParaRPr lang="en-US" sz="3600" dirty="0"/>
                    </a:p>
                  </a:txBody>
                  <a:tcPr marL="118164" marR="118164" marT="59091" marB="59091"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FF0000"/>
                    </a:solidFill>
                  </a:tcPr>
                </a:tc>
                <a:tc>
                  <a:txBody>
                    <a:bodyPr/>
                    <a:lstStyle/>
                    <a:p>
                      <a:pPr algn="ctr"/>
                      <a:endParaRPr lang="en-US" sz="3600" dirty="0"/>
                    </a:p>
                  </a:txBody>
                  <a:tcPr marL="118164" marR="118164" marT="59091" marB="59091"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00B050"/>
                    </a:solidFill>
                  </a:tcPr>
                </a:tc>
                <a:tc>
                  <a:txBody>
                    <a:bodyPr/>
                    <a:lstStyle/>
                    <a:p>
                      <a:pPr algn="ctr"/>
                      <a:endParaRPr lang="en-US" sz="3600" dirty="0"/>
                    </a:p>
                  </a:txBody>
                  <a:tcPr marL="118164" marR="118164" marT="59091" marB="59091"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00B050"/>
                    </a:solidFill>
                  </a:tcPr>
                </a:tc>
                <a:extLst>
                  <a:ext uri="{0D108BD9-81ED-4DB2-BD59-A6C34878D82A}">
                    <a16:rowId xmlns:a16="http://schemas.microsoft.com/office/drawing/2014/main" val="10001"/>
                  </a:ext>
                </a:extLst>
              </a:tr>
              <a:tr h="706622">
                <a:tc>
                  <a:txBody>
                    <a:bodyPr/>
                    <a:lstStyle/>
                    <a:p>
                      <a:r>
                        <a:rPr lang="en-US" sz="1800" dirty="0"/>
                        <a:t>Cash Flow</a:t>
                      </a:r>
                    </a:p>
                  </a:txBody>
                  <a:tcPr marL="118164" marR="118164" marT="59091" marB="59091">
                    <a:lnR w="76200" cap="flat" cmpd="sng" algn="ctr">
                      <a:solidFill>
                        <a:schemeClr val="bg1"/>
                      </a:solidFill>
                      <a:prstDash val="solid"/>
                      <a:round/>
                      <a:headEnd type="none" w="med" len="med"/>
                      <a:tailEnd type="none" w="med" len="med"/>
                    </a:lnR>
                  </a:tcPr>
                </a:tc>
                <a:tc>
                  <a:txBody>
                    <a:bodyPr/>
                    <a:lstStyle/>
                    <a:p>
                      <a:pPr algn="ct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FFFF00"/>
                    </a:solidFill>
                  </a:tcPr>
                </a:tc>
                <a:tc>
                  <a:txBody>
                    <a:bodyPr/>
                    <a:lstStyle/>
                    <a:p>
                      <a:pPr algn="ctr"/>
                      <a:r>
                        <a:rPr lang="en-US" sz="3600" dirty="0">
                          <a:effectLst/>
                        </a:rPr>
                        <a:t> </a:t>
                      </a:r>
                      <a:endParaRPr lang="en-US" sz="3600" dirty="0"/>
                    </a:p>
                  </a:txBody>
                  <a:tcPr marL="118164" marR="118164" marT="59091" marB="59091" anchor="ctr">
                    <a:lnR w="76200" cap="flat" cmpd="sng" algn="ctr">
                      <a:solidFill>
                        <a:schemeClr val="bg1"/>
                      </a:solidFill>
                      <a:prstDash val="solid"/>
                      <a:round/>
                      <a:headEnd type="none" w="med" len="med"/>
                      <a:tailEnd type="none" w="med" len="med"/>
                    </a:lnR>
                    <a:solidFill>
                      <a:srgbClr val="FF0000"/>
                    </a:solidFill>
                  </a:tcPr>
                </a:tc>
                <a:tc>
                  <a:txBody>
                    <a:bodyPr/>
                    <a:lstStyle/>
                    <a:p>
                      <a:pPr algn="ctr"/>
                      <a:r>
                        <a:rPr lang="en-US" sz="3600" dirty="0">
                          <a:effectLst/>
                        </a:rPr>
                        <a:t> </a:t>
                      </a: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FFFF00"/>
                    </a:solidFill>
                  </a:tcPr>
                </a:tc>
                <a:tc>
                  <a:txBody>
                    <a:bodyPr/>
                    <a:lstStyle/>
                    <a:p>
                      <a:pPr algn="ctr"/>
                      <a:endParaRPr lang="en-US" sz="3600" dirty="0"/>
                    </a:p>
                  </a:txBody>
                  <a:tcPr marL="118164" marR="118164" marT="59091" marB="59091" anchor="ctr">
                    <a:lnR w="76200" cap="flat" cmpd="sng" algn="ctr">
                      <a:solidFill>
                        <a:schemeClr val="bg1"/>
                      </a:solidFill>
                      <a:prstDash val="solid"/>
                      <a:round/>
                      <a:headEnd type="none" w="med" len="med"/>
                      <a:tailEnd type="none" w="med" len="med"/>
                    </a:lnR>
                    <a:solidFill>
                      <a:srgbClr val="FF0000"/>
                    </a:solidFill>
                  </a:tcPr>
                </a:tc>
                <a:tc>
                  <a:txBody>
                    <a:bodyPr/>
                    <a:lstStyle/>
                    <a:p>
                      <a:pPr algn="ct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FFFF00"/>
                    </a:solidFill>
                  </a:tcPr>
                </a:tc>
                <a:tc>
                  <a:txBody>
                    <a:bodyPr/>
                    <a:lstStyle/>
                    <a:p>
                      <a:pPr algn="ctr"/>
                      <a:endParaRPr lang="en-US" sz="3600" dirty="0"/>
                    </a:p>
                  </a:txBody>
                  <a:tcPr marL="118164" marR="118164" marT="59091" marB="59091" anchor="ctr">
                    <a:lnR w="76200" cap="flat" cmpd="sng" algn="ctr">
                      <a:solidFill>
                        <a:schemeClr val="bg1"/>
                      </a:solidFill>
                      <a:prstDash val="solid"/>
                      <a:round/>
                      <a:headEnd type="none" w="med" len="med"/>
                      <a:tailEnd type="none" w="med" len="med"/>
                    </a:lnR>
                    <a:solidFill>
                      <a:srgbClr val="FFFF00"/>
                    </a:solidFill>
                  </a:tcPr>
                </a:tc>
                <a:tc>
                  <a:txBody>
                    <a:bodyPr/>
                    <a:lstStyle/>
                    <a:p>
                      <a:pPr algn="ct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FFFF00"/>
                    </a:solidFill>
                  </a:tcPr>
                </a:tc>
                <a:extLst>
                  <a:ext uri="{0D108BD9-81ED-4DB2-BD59-A6C34878D82A}">
                    <a16:rowId xmlns:a16="http://schemas.microsoft.com/office/drawing/2014/main" val="10002"/>
                  </a:ext>
                </a:extLst>
              </a:tr>
              <a:tr h="706622">
                <a:tc>
                  <a:txBody>
                    <a:bodyPr/>
                    <a:lstStyle/>
                    <a:p>
                      <a:r>
                        <a:rPr lang="en-US" sz="1800" dirty="0"/>
                        <a:t>Payback</a:t>
                      </a:r>
                      <a:r>
                        <a:rPr lang="en-US" sz="1800" baseline="0" dirty="0"/>
                        <a:t> Period</a:t>
                      </a:r>
                      <a:endParaRPr lang="en-US" sz="1800" dirty="0"/>
                    </a:p>
                  </a:txBody>
                  <a:tcPr marL="118164" marR="118164" marT="59091" marB="59091">
                    <a:lnR w="76200" cap="flat" cmpd="sng" algn="ctr">
                      <a:solidFill>
                        <a:schemeClr val="bg1"/>
                      </a:solidFill>
                      <a:prstDash val="solid"/>
                      <a:round/>
                      <a:headEnd type="none" w="med" len="med"/>
                      <a:tailEnd type="none" w="med" len="med"/>
                    </a:lnR>
                  </a:tcPr>
                </a:tc>
                <a:tc>
                  <a:txBody>
                    <a:bodyPr/>
                    <a:lstStyle/>
                    <a:p>
                      <a:pPr algn="ct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FFFF00"/>
                    </a:solidFill>
                  </a:tcPr>
                </a:tc>
                <a:tc>
                  <a:txBody>
                    <a:bodyPr/>
                    <a:lstStyle/>
                    <a:p>
                      <a:pPr algn="ctr"/>
                      <a:r>
                        <a:rPr lang="en-US" sz="3600" dirty="0">
                          <a:effectLst/>
                        </a:rPr>
                        <a:t> </a:t>
                      </a:r>
                      <a:endParaRPr lang="en-US" sz="3600" dirty="0"/>
                    </a:p>
                  </a:txBody>
                  <a:tcPr marL="118164" marR="118164" marT="59091" marB="59091" anchor="ctr">
                    <a:lnR w="76200" cap="flat" cmpd="sng" algn="ctr">
                      <a:solidFill>
                        <a:schemeClr val="bg1"/>
                      </a:solidFill>
                      <a:prstDash val="solid"/>
                      <a:round/>
                      <a:headEnd type="none" w="med" len="med"/>
                      <a:tailEnd type="none" w="med" len="med"/>
                    </a:lnR>
                    <a:solidFill>
                      <a:srgbClr val="FFFF00"/>
                    </a:solidFill>
                  </a:tcPr>
                </a:tc>
                <a:tc>
                  <a:txBody>
                    <a:bodyPr/>
                    <a:lstStyle/>
                    <a:p>
                      <a:pPr algn="ctr"/>
                      <a:r>
                        <a:rPr lang="en-US" sz="3600" dirty="0">
                          <a:effectLst/>
                        </a:rPr>
                        <a:t> </a:t>
                      </a: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FFFF00"/>
                    </a:solidFill>
                  </a:tcPr>
                </a:tc>
                <a:tc>
                  <a:txBody>
                    <a:bodyPr/>
                    <a:lstStyle/>
                    <a:p>
                      <a:pPr algn="ctr"/>
                      <a:r>
                        <a:rPr lang="en-US" sz="3600" dirty="0">
                          <a:effectLst/>
                        </a:rPr>
                        <a:t> </a:t>
                      </a:r>
                      <a:endParaRPr lang="en-US" sz="3600" dirty="0"/>
                    </a:p>
                  </a:txBody>
                  <a:tcPr marL="118164" marR="118164" marT="59091" marB="59091" anchor="ctr">
                    <a:lnR w="76200" cap="flat" cmpd="sng" algn="ctr">
                      <a:solidFill>
                        <a:schemeClr val="bg1"/>
                      </a:solidFill>
                      <a:prstDash val="solid"/>
                      <a:round/>
                      <a:headEnd type="none" w="med" len="med"/>
                      <a:tailEnd type="none" w="med" len="med"/>
                    </a:lnR>
                    <a:solidFill>
                      <a:srgbClr val="FFFF00"/>
                    </a:solidFill>
                  </a:tcPr>
                </a:tc>
                <a:tc>
                  <a:txBody>
                    <a:bodyPr/>
                    <a:lstStyle/>
                    <a:p>
                      <a:pPr algn="ctr"/>
                      <a:r>
                        <a:rPr lang="en-US" sz="3600" dirty="0">
                          <a:effectLst/>
                        </a:rPr>
                        <a:t> </a:t>
                      </a: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FFFF00"/>
                    </a:solidFill>
                  </a:tcPr>
                </a:tc>
                <a:tc>
                  <a:txBody>
                    <a:bodyPr/>
                    <a:lstStyle/>
                    <a:p>
                      <a:pPr algn="ctr"/>
                      <a:r>
                        <a:rPr lang="en-US" sz="3600" dirty="0">
                          <a:effectLst/>
                        </a:rPr>
                        <a:t> </a:t>
                      </a:r>
                      <a:endParaRPr lang="en-US" sz="3600" dirty="0"/>
                    </a:p>
                  </a:txBody>
                  <a:tcPr marL="118164" marR="118164" marT="59091" marB="59091" anchor="ctr">
                    <a:lnR w="76200" cap="flat" cmpd="sng" algn="ctr">
                      <a:solidFill>
                        <a:schemeClr val="bg1"/>
                      </a:solidFill>
                      <a:prstDash val="solid"/>
                      <a:round/>
                      <a:headEnd type="none" w="med" len="med"/>
                      <a:tailEnd type="none" w="med" len="med"/>
                    </a:lnR>
                    <a:solidFill>
                      <a:srgbClr val="FFFF00"/>
                    </a:solidFill>
                  </a:tcPr>
                </a:tc>
                <a:tc>
                  <a:txBody>
                    <a:bodyPr/>
                    <a:lstStyle/>
                    <a:p>
                      <a:pPr algn="ct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00B050"/>
                    </a:solidFill>
                  </a:tcPr>
                </a:tc>
                <a:extLst>
                  <a:ext uri="{0D108BD9-81ED-4DB2-BD59-A6C34878D82A}">
                    <a16:rowId xmlns:a16="http://schemas.microsoft.com/office/drawing/2014/main" val="588161231"/>
                  </a:ext>
                </a:extLst>
              </a:tr>
              <a:tr h="706622">
                <a:tc>
                  <a:txBody>
                    <a:bodyPr/>
                    <a:lstStyle/>
                    <a:p>
                      <a:r>
                        <a:rPr lang="en-US" sz="1800" dirty="0"/>
                        <a:t>Debt Limits</a:t>
                      </a:r>
                    </a:p>
                  </a:txBody>
                  <a:tcPr marL="118164" marR="118164" marT="59091" marB="59091">
                    <a:lnR w="76200" cap="flat" cmpd="sng" algn="ctr">
                      <a:solidFill>
                        <a:schemeClr val="bg1"/>
                      </a:solidFill>
                      <a:prstDash val="solid"/>
                      <a:round/>
                      <a:headEnd type="none" w="med" len="med"/>
                      <a:tailEnd type="none" w="med" len="med"/>
                    </a:lnR>
                  </a:tcPr>
                </a:tc>
                <a:tc>
                  <a:txBody>
                    <a:bodyPr/>
                    <a:lstStyle/>
                    <a:p>
                      <a:pPr algn="ct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00B050"/>
                    </a:solidFill>
                  </a:tcPr>
                </a:tc>
                <a:tc>
                  <a:txBody>
                    <a:bodyPr/>
                    <a:lstStyle/>
                    <a:p>
                      <a:pPr algn="ctr"/>
                      <a:endParaRPr lang="en-US" sz="3600" dirty="0"/>
                    </a:p>
                  </a:txBody>
                  <a:tcPr marL="118164" marR="118164" marT="59091" marB="59091" anchor="ctr">
                    <a:lnR w="76200" cap="flat" cmpd="sng" algn="ctr">
                      <a:solidFill>
                        <a:schemeClr val="bg1"/>
                      </a:solidFill>
                      <a:prstDash val="solid"/>
                      <a:round/>
                      <a:headEnd type="none" w="med" len="med"/>
                      <a:tailEnd type="none" w="med" len="med"/>
                    </a:lnR>
                    <a:solidFill>
                      <a:srgbClr val="FFFF00"/>
                    </a:solidFill>
                  </a:tcPr>
                </a:tc>
                <a:tc>
                  <a:txBody>
                    <a:bodyPr/>
                    <a:lstStyle/>
                    <a:p>
                      <a:pPr algn="ct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FFFF00"/>
                    </a:solidFill>
                  </a:tcPr>
                </a:tc>
                <a:tc>
                  <a:txBody>
                    <a:bodyPr/>
                    <a:lstStyle/>
                    <a:p>
                      <a:pPr algn="ctr"/>
                      <a:endParaRPr lang="en-US" sz="3600" dirty="0"/>
                    </a:p>
                  </a:txBody>
                  <a:tcPr marL="118164" marR="118164" marT="59091" marB="59091" anchor="ctr">
                    <a:lnR w="76200" cap="flat" cmpd="sng" algn="ctr">
                      <a:solidFill>
                        <a:schemeClr val="bg1"/>
                      </a:solidFill>
                      <a:prstDash val="solid"/>
                      <a:round/>
                      <a:headEnd type="none" w="med" len="med"/>
                      <a:tailEnd type="none" w="med" len="med"/>
                    </a:lnR>
                    <a:solidFill>
                      <a:srgbClr val="FF0000"/>
                    </a:solidFill>
                  </a:tcPr>
                </a:tc>
                <a:tc>
                  <a:txBody>
                    <a:bodyPr/>
                    <a:lstStyle/>
                    <a:p>
                      <a:pPr algn="ct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FFFF00"/>
                    </a:solidFill>
                  </a:tcPr>
                </a:tc>
                <a:tc>
                  <a:txBody>
                    <a:bodyPr/>
                    <a:lstStyle/>
                    <a:p>
                      <a:pPr algn="ctr"/>
                      <a:r>
                        <a:rPr lang="en-US" sz="3600" dirty="0">
                          <a:effectLst/>
                        </a:rPr>
                        <a:t> </a:t>
                      </a:r>
                      <a:endParaRPr lang="en-US" sz="3600" dirty="0"/>
                    </a:p>
                  </a:txBody>
                  <a:tcPr marL="118164" marR="118164" marT="59091" marB="59091" anchor="ctr">
                    <a:lnR w="76200" cap="flat" cmpd="sng" algn="ctr">
                      <a:solidFill>
                        <a:schemeClr val="bg1"/>
                      </a:solidFill>
                      <a:prstDash val="solid"/>
                      <a:round/>
                      <a:headEnd type="none" w="med" len="med"/>
                      <a:tailEnd type="none" w="med" len="med"/>
                    </a:lnR>
                    <a:solidFill>
                      <a:srgbClr val="FFFF00"/>
                    </a:solidFill>
                  </a:tcPr>
                </a:tc>
                <a:tc>
                  <a:txBody>
                    <a:bodyPr/>
                    <a:lstStyle/>
                    <a:p>
                      <a:pPr algn="ctr"/>
                      <a:r>
                        <a:rPr lang="en-US" sz="3600" dirty="0">
                          <a:effectLst/>
                        </a:rPr>
                        <a:t> </a:t>
                      </a: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FF0000"/>
                    </a:solidFill>
                  </a:tcPr>
                </a:tc>
                <a:extLst>
                  <a:ext uri="{0D108BD9-81ED-4DB2-BD59-A6C34878D82A}">
                    <a16:rowId xmlns:a16="http://schemas.microsoft.com/office/drawing/2014/main" val="10003"/>
                  </a:ext>
                </a:extLst>
              </a:tr>
              <a:tr h="750571">
                <a:tc>
                  <a:txBody>
                    <a:bodyPr/>
                    <a:lstStyle/>
                    <a:p>
                      <a:r>
                        <a:rPr lang="en-US" sz="1800" baseline="0" dirty="0"/>
                        <a:t>Split Incentives</a:t>
                      </a:r>
                      <a:endParaRPr lang="en-US" sz="1800" dirty="0"/>
                    </a:p>
                  </a:txBody>
                  <a:tcPr marL="118164" marR="118164" marT="59091" marB="59091">
                    <a:lnR w="76200" cap="flat" cmpd="sng" algn="ctr">
                      <a:solidFill>
                        <a:schemeClr val="bg1"/>
                      </a:solidFill>
                      <a:prstDash val="solid"/>
                      <a:round/>
                      <a:headEnd type="none" w="med" len="med"/>
                      <a:tailEnd type="none" w="med" len="med"/>
                    </a:lnR>
                  </a:tcPr>
                </a:tc>
                <a:tc>
                  <a:txBody>
                    <a:bodyPr/>
                    <a:lstStyle/>
                    <a:p>
                      <a:pPr algn="ct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00B050"/>
                    </a:solidFill>
                  </a:tcPr>
                </a:tc>
                <a:tc>
                  <a:txBody>
                    <a:bodyPr/>
                    <a:lstStyle/>
                    <a:p>
                      <a:pPr algn="ctr"/>
                      <a:endParaRPr lang="en-US" sz="3600" dirty="0"/>
                    </a:p>
                  </a:txBody>
                  <a:tcPr marL="118164" marR="118164" marT="59091" marB="59091" anchor="ctr">
                    <a:lnR w="76200" cap="flat" cmpd="sng" algn="ctr">
                      <a:solidFill>
                        <a:schemeClr val="bg1"/>
                      </a:solidFill>
                      <a:prstDash val="solid"/>
                      <a:round/>
                      <a:headEnd type="none" w="med" len="med"/>
                      <a:tailEnd type="none" w="med" len="med"/>
                    </a:lnR>
                    <a:solidFill>
                      <a:srgbClr val="FFFF00"/>
                    </a:solidFill>
                  </a:tcPr>
                </a:tc>
                <a:tc>
                  <a:txBody>
                    <a:bodyPr/>
                    <a:lstStyle/>
                    <a:p>
                      <a:pPr algn="ct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FF0000"/>
                    </a:solidFill>
                  </a:tcPr>
                </a:tc>
                <a:tc>
                  <a:txBody>
                    <a:bodyPr/>
                    <a:lstStyle/>
                    <a:p>
                      <a:pPr algn="ctr"/>
                      <a:r>
                        <a:rPr lang="en-US" sz="3600" dirty="0">
                          <a:effectLst/>
                        </a:rPr>
                        <a:t> </a:t>
                      </a:r>
                      <a:endParaRPr lang="en-US" sz="3600" dirty="0"/>
                    </a:p>
                  </a:txBody>
                  <a:tcPr marL="118164" marR="118164" marT="59091" marB="59091" anchor="ctr">
                    <a:lnR w="76200" cap="flat" cmpd="sng" algn="ctr">
                      <a:solidFill>
                        <a:schemeClr val="bg1"/>
                      </a:solidFill>
                      <a:prstDash val="solid"/>
                      <a:round/>
                      <a:headEnd type="none" w="med" len="med"/>
                      <a:tailEnd type="none" w="med" len="med"/>
                    </a:lnR>
                    <a:solidFill>
                      <a:srgbClr val="FF0000"/>
                    </a:solidFill>
                  </a:tcPr>
                </a:tc>
                <a:tc>
                  <a:txBody>
                    <a:bodyPr/>
                    <a:lstStyle/>
                    <a:p>
                      <a:pPr algn="ct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FF0000"/>
                    </a:solidFill>
                  </a:tcPr>
                </a:tc>
                <a:tc>
                  <a:txBody>
                    <a:bodyPr/>
                    <a:lstStyle/>
                    <a:p>
                      <a:pPr algn="ctr"/>
                      <a:endParaRPr lang="en-US" sz="3600" dirty="0"/>
                    </a:p>
                  </a:txBody>
                  <a:tcPr marL="118164" marR="118164" marT="59091" marB="59091" anchor="ctr">
                    <a:lnR w="76200" cap="flat" cmpd="sng" algn="ctr">
                      <a:solidFill>
                        <a:schemeClr val="bg1"/>
                      </a:solidFill>
                      <a:prstDash val="solid"/>
                      <a:round/>
                      <a:headEnd type="none" w="med" len="med"/>
                      <a:tailEnd type="none" w="med" len="med"/>
                    </a:lnR>
                    <a:solidFill>
                      <a:srgbClr val="FF0000"/>
                    </a:solidFill>
                  </a:tcPr>
                </a:tc>
                <a:tc>
                  <a:txBody>
                    <a:bodyPr/>
                    <a:lstStyle/>
                    <a:p>
                      <a:pPr algn="ctr"/>
                      <a:endParaRPr lang="en-US" sz="3600" dirty="0"/>
                    </a:p>
                  </a:txBody>
                  <a:tcPr marL="118164" marR="118164" marT="59091" marB="59091" anchor="ctr">
                    <a:lnL w="76200" cap="flat" cmpd="sng" algn="ctr">
                      <a:solidFill>
                        <a:schemeClr val="bg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0425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49" y="228600"/>
            <a:ext cx="8319999" cy="990600"/>
          </a:xfrm>
        </p:spPr>
        <p:txBody>
          <a:bodyPr>
            <a:normAutofit/>
          </a:bodyPr>
          <a:lstStyle/>
          <a:p>
            <a:r>
              <a:rPr lang="en-US" sz="4000" dirty="0"/>
              <a:t>Features Specific to Each Jurisdiction</a:t>
            </a:r>
          </a:p>
        </p:txBody>
      </p:sp>
      <p:sp>
        <p:nvSpPr>
          <p:cNvPr id="3" name="Slide Number Placeholder 2"/>
          <p:cNvSpPr>
            <a:spLocks noGrp="1"/>
          </p:cNvSpPr>
          <p:nvPr>
            <p:ph type="sldNum" sz="quarter" idx="12"/>
          </p:nvPr>
        </p:nvSpPr>
        <p:spPr/>
        <p:txBody>
          <a:bodyPr>
            <a:normAutofit fontScale="6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fld id="{FAFAFE72-59A1-4EF7-AA95-3C40E3570113}" type="slidenum">
              <a:rPr kumimoji="0" lang="en-US" sz="1800" b="0" i="0" u="none" strike="noStrike" kern="0" cap="none" spc="0" normalizeH="0" baseline="0" noProof="0" smtClean="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rgbClr val="FFFFFF"/>
              </a:solidFill>
              <a:effectLst/>
              <a:uLnTx/>
              <a:uFillTx/>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285917393"/>
              </p:ext>
            </p:extLst>
          </p:nvPr>
        </p:nvGraphicFramePr>
        <p:xfrm>
          <a:off x="612775" y="1600200"/>
          <a:ext cx="8153400" cy="4815840"/>
        </p:xfrm>
        <a:graphic>
          <a:graphicData uri="http://schemas.openxmlformats.org/drawingml/2006/table">
            <a:tbl>
              <a:tblPr firstRow="1" bandRow="1">
                <a:tableStyleId>{5C22544A-7EE6-4342-B048-85BDC9FD1C3A}</a:tableStyleId>
              </a:tblPr>
              <a:tblGrid>
                <a:gridCol w="3624688">
                  <a:extLst>
                    <a:ext uri="{9D8B030D-6E8A-4147-A177-3AD203B41FA5}">
                      <a16:colId xmlns:a16="http://schemas.microsoft.com/office/drawing/2014/main" val="4269217743"/>
                    </a:ext>
                  </a:extLst>
                </a:gridCol>
                <a:gridCol w="4528712">
                  <a:extLst>
                    <a:ext uri="{9D8B030D-6E8A-4147-A177-3AD203B41FA5}">
                      <a16:colId xmlns:a16="http://schemas.microsoft.com/office/drawing/2014/main" val="1456333025"/>
                    </a:ext>
                  </a:extLst>
                </a:gridCol>
              </a:tblGrid>
              <a:tr h="370840">
                <a:tc>
                  <a:txBody>
                    <a:bodyPr/>
                    <a:lstStyle/>
                    <a:p>
                      <a:pPr algn="ctr"/>
                      <a:r>
                        <a:rPr lang="en-US" sz="2800" dirty="0"/>
                        <a:t>Market Features</a:t>
                      </a:r>
                    </a:p>
                  </a:txBody>
                  <a:tcPr/>
                </a:tc>
                <a:tc>
                  <a:txBody>
                    <a:bodyPr/>
                    <a:lstStyle/>
                    <a:p>
                      <a:pPr algn="ctr"/>
                      <a:r>
                        <a:rPr lang="en-US" sz="2800" dirty="0"/>
                        <a:t>Specific Considerations</a:t>
                      </a:r>
                    </a:p>
                  </a:txBody>
                  <a:tcPr/>
                </a:tc>
                <a:extLst>
                  <a:ext uri="{0D108BD9-81ED-4DB2-BD59-A6C34878D82A}">
                    <a16:rowId xmlns:a16="http://schemas.microsoft.com/office/drawing/2014/main" val="2991203066"/>
                  </a:ext>
                </a:extLst>
              </a:tr>
              <a:tr h="370840">
                <a:tc>
                  <a:txBody>
                    <a:bodyPr/>
                    <a:lstStyle/>
                    <a:p>
                      <a:r>
                        <a:rPr lang="en-US" sz="2400" dirty="0"/>
                        <a:t>Customer</a:t>
                      </a:r>
                      <a:r>
                        <a:rPr lang="en-US" sz="2400" baseline="0" dirty="0"/>
                        <a:t> Characteristics</a:t>
                      </a:r>
                      <a:endParaRPr lang="en-US" sz="2400" dirty="0"/>
                    </a:p>
                  </a:txBody>
                  <a:tcPr anchor="ctr"/>
                </a:tc>
                <a:tc>
                  <a:txBody>
                    <a:bodyPr/>
                    <a:lstStyle/>
                    <a:p>
                      <a:pPr marL="285750" indent="-285750">
                        <a:buFont typeface="Arial" panose="020B0604020202020204" pitchFamily="34" charset="0"/>
                        <a:buChar char="•"/>
                      </a:pPr>
                      <a:r>
                        <a:rPr lang="en-US" sz="2400" dirty="0"/>
                        <a:t>Target</a:t>
                      </a:r>
                      <a:r>
                        <a:rPr lang="en-US" sz="2400" baseline="0" dirty="0"/>
                        <a:t> Market/Sub-Segment</a:t>
                      </a:r>
                    </a:p>
                    <a:p>
                      <a:pPr marL="285750" indent="-285750">
                        <a:buFont typeface="Arial" panose="020B0604020202020204" pitchFamily="34" charset="0"/>
                        <a:buChar char="•"/>
                      </a:pPr>
                      <a:r>
                        <a:rPr lang="en-US" sz="2400" baseline="0" dirty="0"/>
                        <a:t>Income Levels</a:t>
                      </a:r>
                    </a:p>
                    <a:p>
                      <a:pPr marL="285750" indent="-285750">
                        <a:buFont typeface="Arial" panose="020B0604020202020204" pitchFamily="34" charset="0"/>
                        <a:buChar char="•"/>
                      </a:pPr>
                      <a:r>
                        <a:rPr lang="en-US" sz="2400" baseline="0" dirty="0"/>
                        <a:t>Access to Credit</a:t>
                      </a:r>
                    </a:p>
                    <a:p>
                      <a:pPr marL="285750" indent="-285750">
                        <a:buFont typeface="Arial" panose="020B0604020202020204" pitchFamily="34" charset="0"/>
                        <a:buChar char="•"/>
                      </a:pPr>
                      <a:r>
                        <a:rPr lang="en-US" sz="2400" baseline="0" dirty="0"/>
                        <a:t>Debt Capacity</a:t>
                      </a:r>
                    </a:p>
                  </a:txBody>
                  <a:tcPr/>
                </a:tc>
                <a:extLst>
                  <a:ext uri="{0D108BD9-81ED-4DB2-BD59-A6C34878D82A}">
                    <a16:rowId xmlns:a16="http://schemas.microsoft.com/office/drawing/2014/main" val="950348629"/>
                  </a:ext>
                </a:extLst>
              </a:tr>
              <a:tr h="370840">
                <a:tc>
                  <a:txBody>
                    <a:bodyPr/>
                    <a:lstStyle/>
                    <a:p>
                      <a:r>
                        <a:rPr lang="en-US" sz="2400" dirty="0"/>
                        <a:t>Building Characteristics</a:t>
                      </a:r>
                    </a:p>
                  </a:txBody>
                  <a:tcPr anchor="ctr"/>
                </a:tc>
                <a:tc>
                  <a:txBody>
                    <a:bodyPr/>
                    <a:lstStyle/>
                    <a:p>
                      <a:pPr marL="285750" indent="-285750">
                        <a:buFont typeface="Arial" panose="020B0604020202020204" pitchFamily="34" charset="0"/>
                        <a:buChar char="•"/>
                      </a:pPr>
                      <a:r>
                        <a:rPr lang="en-US" sz="2400" dirty="0"/>
                        <a:t>Building Stock</a:t>
                      </a:r>
                    </a:p>
                    <a:p>
                      <a:pPr marL="285750" indent="-285750">
                        <a:buFont typeface="Arial" panose="020B0604020202020204" pitchFamily="34" charset="0"/>
                        <a:buChar char="•"/>
                      </a:pPr>
                      <a:r>
                        <a:rPr lang="en-US" sz="2400" dirty="0"/>
                        <a:t>Ownership Structure</a:t>
                      </a:r>
                    </a:p>
                  </a:txBody>
                  <a:tcPr/>
                </a:tc>
                <a:extLst>
                  <a:ext uri="{0D108BD9-81ED-4DB2-BD59-A6C34878D82A}">
                    <a16:rowId xmlns:a16="http://schemas.microsoft.com/office/drawing/2014/main" val="3654598251"/>
                  </a:ext>
                </a:extLst>
              </a:tr>
              <a:tr h="370840">
                <a:tc>
                  <a:txBody>
                    <a:bodyPr/>
                    <a:lstStyle/>
                    <a:p>
                      <a:r>
                        <a:rPr lang="en-US" sz="2400" dirty="0"/>
                        <a:t>Program Environment</a:t>
                      </a:r>
                    </a:p>
                  </a:txBody>
                  <a:tcPr anchor="ctr"/>
                </a:tc>
                <a:tc>
                  <a:txBody>
                    <a:bodyPr/>
                    <a:lstStyle/>
                    <a:p>
                      <a:pPr marL="285750" indent="-285750">
                        <a:buFont typeface="Arial" panose="020B0604020202020204" pitchFamily="34" charset="0"/>
                        <a:buChar char="•"/>
                      </a:pPr>
                      <a:r>
                        <a:rPr lang="en-US" sz="2400" dirty="0"/>
                        <a:t>Available Capital</a:t>
                      </a:r>
                    </a:p>
                    <a:p>
                      <a:pPr marL="285750" indent="-285750">
                        <a:buFont typeface="Arial" panose="020B0604020202020204" pitchFamily="34" charset="0"/>
                        <a:buChar char="•"/>
                      </a:pPr>
                      <a:r>
                        <a:rPr lang="en-US" sz="2400" dirty="0"/>
                        <a:t>Financial</a:t>
                      </a:r>
                      <a:r>
                        <a:rPr lang="en-US" sz="2400" baseline="0" dirty="0"/>
                        <a:t> Partners</a:t>
                      </a:r>
                    </a:p>
                    <a:p>
                      <a:pPr marL="285750" indent="-285750">
                        <a:buFont typeface="Arial" panose="020B0604020202020204" pitchFamily="34" charset="0"/>
                        <a:buChar char="•"/>
                      </a:pPr>
                      <a:r>
                        <a:rPr lang="en-US" sz="2400" dirty="0"/>
                        <a:t>Utility Programs</a:t>
                      </a:r>
                    </a:p>
                    <a:p>
                      <a:pPr marL="285750" indent="-285750">
                        <a:buFont typeface="Arial" panose="020B0604020202020204" pitchFamily="34" charset="0"/>
                        <a:buChar char="•"/>
                      </a:pPr>
                      <a:r>
                        <a:rPr lang="en-US" sz="2400" dirty="0"/>
                        <a:t>Other Available Resources</a:t>
                      </a:r>
                    </a:p>
                    <a:p>
                      <a:pPr marL="285750" indent="-285750">
                        <a:buFont typeface="Arial" panose="020B0604020202020204" pitchFamily="34" charset="0"/>
                        <a:buChar char="•"/>
                      </a:pPr>
                      <a:r>
                        <a:rPr lang="en-US" sz="2400" dirty="0"/>
                        <a:t>Enabling</a:t>
                      </a:r>
                      <a:r>
                        <a:rPr lang="en-US" sz="2400" baseline="0" dirty="0"/>
                        <a:t> Legislation (PACE)</a:t>
                      </a:r>
                      <a:endParaRPr lang="en-US" sz="2400" dirty="0"/>
                    </a:p>
                  </a:txBody>
                  <a:tcPr/>
                </a:tc>
                <a:extLst>
                  <a:ext uri="{0D108BD9-81ED-4DB2-BD59-A6C34878D82A}">
                    <a16:rowId xmlns:a16="http://schemas.microsoft.com/office/drawing/2014/main" val="1295728199"/>
                  </a:ext>
                </a:extLst>
              </a:tr>
            </a:tbl>
          </a:graphicData>
        </a:graphic>
      </p:graphicFrame>
    </p:spTree>
    <p:extLst>
      <p:ext uri="{BB962C8B-B14F-4D97-AF65-F5344CB8AC3E}">
        <p14:creationId xmlns:p14="http://schemas.microsoft.com/office/powerpoint/2010/main" val="152747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85000" lnSpcReduction="20000"/>
          </a:bodyPr>
          <a:lstStyle/>
          <a:p>
            <a:r>
              <a:rPr lang="en-US" dirty="0"/>
              <a:t>Chris Kramer</a:t>
            </a:r>
          </a:p>
          <a:p>
            <a:r>
              <a:rPr lang="en-US" dirty="0"/>
              <a:t>Energy Futures Group</a:t>
            </a:r>
          </a:p>
          <a:p>
            <a:r>
              <a:rPr lang="en-US" dirty="0"/>
              <a:t>ckramer@energyfuturesgroup.com</a:t>
            </a:r>
          </a:p>
          <a:p>
            <a:r>
              <a:rPr lang="en-US" dirty="0"/>
              <a:t>Phone:  802-482-5001 x4</a:t>
            </a:r>
          </a:p>
          <a:p>
            <a:endParaRPr lang="en-US" dirty="0"/>
          </a:p>
        </p:txBody>
      </p:sp>
      <p:sp>
        <p:nvSpPr>
          <p:cNvPr id="4" name="Title 3"/>
          <p:cNvSpPr>
            <a:spLocks noGrp="1"/>
          </p:cNvSpPr>
          <p:nvPr>
            <p:ph type="title"/>
          </p:nvPr>
        </p:nvSpPr>
        <p:spPr/>
        <p:txBody>
          <a:bodyPr/>
          <a:lstStyle/>
          <a:p>
            <a:r>
              <a:rPr lang="en-US" dirty="0"/>
              <a:t>Q&amp;A</a:t>
            </a:r>
          </a:p>
        </p:txBody>
      </p:sp>
      <p:pic>
        <p:nvPicPr>
          <p:cNvPr id="113666" name="Picture 2"/>
          <p:cNvPicPr>
            <a:picLocks noChangeAspect="1" noChangeArrowheads="1"/>
          </p:cNvPicPr>
          <p:nvPr/>
        </p:nvPicPr>
        <p:blipFill>
          <a:blip r:embed="rId2" cstate="print"/>
          <a:srcRect/>
          <a:stretch>
            <a:fillRect/>
          </a:stretch>
        </p:blipFill>
        <p:spPr bwMode="auto">
          <a:xfrm>
            <a:off x="3581400" y="4953003"/>
            <a:ext cx="1828800" cy="1045029"/>
          </a:xfrm>
          <a:prstGeom prst="rect">
            <a:avLst/>
          </a:prstGeom>
          <a:noFill/>
          <a:ln w="9525">
            <a:noFill/>
            <a:miter lim="800000"/>
            <a:headEnd/>
            <a:tailEnd/>
          </a:ln>
          <a:effectLst/>
        </p:spPr>
      </p:pic>
      <p:sp>
        <p:nvSpPr>
          <p:cNvPr id="7" name="Slide Number Placeholder 6"/>
          <p:cNvSpPr>
            <a:spLocks noGrp="1"/>
          </p:cNvSpPr>
          <p:nvPr>
            <p:ph type="sldNum" sz="quarter" idx="11"/>
          </p:nvPr>
        </p:nvSpPr>
        <p:spPr/>
        <p:txBody>
          <a:bodyPr/>
          <a:lstStyle/>
          <a:p>
            <a:pPr>
              <a:defRPr/>
            </a:pPr>
            <a:fld id="{76CEC927-C923-4D85-A3AA-D3ED79C77DC9}" type="slidenum">
              <a:rPr lang="en-US" sz="1800" b="0" kern="0">
                <a:solidFill>
                  <a:sysClr val="windowText" lastClr="000000"/>
                </a:solidFill>
              </a:rPr>
              <a:pPr>
                <a:defRPr/>
              </a:pPr>
              <a:t>8</a:t>
            </a:fld>
            <a:endParaRPr lang="en-US" sz="1800" b="0" kern="0">
              <a:solidFill>
                <a:sysClr val="windowText" lastClr="000000"/>
              </a:solidFill>
            </a:endParaRPr>
          </a:p>
        </p:txBody>
      </p:sp>
    </p:spTree>
    <p:extLst>
      <p:ext uri="{BB962C8B-B14F-4D97-AF65-F5344CB8AC3E}">
        <p14:creationId xmlns:p14="http://schemas.microsoft.com/office/powerpoint/2010/main" val="2685852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APPENDIX 1: Capital Sources</a:t>
            </a:r>
          </a:p>
        </p:txBody>
      </p:sp>
      <p:sp>
        <p:nvSpPr>
          <p:cNvPr id="4" name="Slide Number Placeholder 3"/>
          <p:cNvSpPr>
            <a:spLocks noGrp="1"/>
          </p:cNvSpPr>
          <p:nvPr>
            <p:ph type="sldNum" sz="quarter" idx="11"/>
          </p:nvPr>
        </p:nvSpPr>
        <p:spPr/>
        <p:txBody>
          <a:bodyPr/>
          <a:lstStyle/>
          <a:p>
            <a:pPr>
              <a:defRPr/>
            </a:pPr>
            <a:fld id="{76CEC927-C923-4D85-A3AA-D3ED79C77DC9}" type="slidenum">
              <a:rPr lang="en-US" b="0" kern="0" smtClean="0"/>
              <a:pPr>
                <a:defRPr/>
              </a:pPr>
              <a:t>9</a:t>
            </a:fld>
            <a:endParaRPr lang="en-US" b="0" kern="0"/>
          </a:p>
        </p:txBody>
      </p:sp>
    </p:spTree>
    <p:extLst>
      <p:ext uri="{BB962C8B-B14F-4D97-AF65-F5344CB8AC3E}">
        <p14:creationId xmlns:p14="http://schemas.microsoft.com/office/powerpoint/2010/main" val="27466514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Custom 18">
      <a:dk1>
        <a:srgbClr val="00245A"/>
      </a:dk1>
      <a:lt1>
        <a:sysClr val="window" lastClr="FFFFFF"/>
      </a:lt1>
      <a:dk2>
        <a:srgbClr val="00245A"/>
      </a:dk2>
      <a:lt2>
        <a:srgbClr val="FFFFFF"/>
      </a:lt2>
      <a:accent1>
        <a:srgbClr val="52AEBA"/>
      </a:accent1>
      <a:accent2>
        <a:srgbClr val="37A31D"/>
      </a:accent2>
      <a:accent3>
        <a:srgbClr val="8D89A4"/>
      </a:accent3>
      <a:accent4>
        <a:srgbClr val="748560"/>
      </a:accent4>
      <a:accent5>
        <a:srgbClr val="9E9273"/>
      </a:accent5>
      <a:accent6>
        <a:srgbClr val="7E848D"/>
      </a:accent6>
      <a:hlink>
        <a:srgbClr val="00C8C3"/>
      </a:hlink>
      <a:folHlink>
        <a:srgbClr val="A116E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an">
  <a:themeElements>
    <a:clrScheme name="Custom 18">
      <a:dk1>
        <a:srgbClr val="00245A"/>
      </a:dk1>
      <a:lt1>
        <a:sysClr val="window" lastClr="FFFFFF"/>
      </a:lt1>
      <a:dk2>
        <a:srgbClr val="00245A"/>
      </a:dk2>
      <a:lt2>
        <a:srgbClr val="FFFFFF"/>
      </a:lt2>
      <a:accent1>
        <a:srgbClr val="52AEBA"/>
      </a:accent1>
      <a:accent2>
        <a:srgbClr val="37A31D"/>
      </a:accent2>
      <a:accent3>
        <a:srgbClr val="8D89A4"/>
      </a:accent3>
      <a:accent4>
        <a:srgbClr val="748560"/>
      </a:accent4>
      <a:accent5>
        <a:srgbClr val="9E9273"/>
      </a:accent5>
      <a:accent6>
        <a:srgbClr val="7E848D"/>
      </a:accent6>
      <a:hlink>
        <a:srgbClr val="00C8C3"/>
      </a:hlink>
      <a:folHlink>
        <a:srgbClr val="A116E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PPT_template_HB&amp;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hart/Imag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30909_DOE_Final">
  <a:themeElements>
    <a:clrScheme name="DOE 3">
      <a:dk1>
        <a:srgbClr val="1D428A"/>
      </a:dk1>
      <a:lt1>
        <a:sysClr val="window" lastClr="FFFFFF"/>
      </a:lt1>
      <a:dk2>
        <a:srgbClr val="00783F"/>
      </a:dk2>
      <a:lt2>
        <a:srgbClr val="54585A"/>
      </a:lt2>
      <a:accent1>
        <a:srgbClr val="00A3E0"/>
      </a:accent1>
      <a:accent2>
        <a:srgbClr val="319B3C"/>
      </a:accent2>
      <a:accent3>
        <a:srgbClr val="535486"/>
      </a:accent3>
      <a:accent4>
        <a:srgbClr val="B2AA7E"/>
      </a:accent4>
      <a:accent5>
        <a:srgbClr val="93272C"/>
      </a:accent5>
      <a:accent6>
        <a:srgbClr val="B9975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smtClean="0"/>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3839</TotalTime>
  <Words>2033</Words>
  <Application>Microsoft Office PowerPoint</Application>
  <PresentationFormat>On-screen Show (4:3)</PresentationFormat>
  <Paragraphs>412</Paragraphs>
  <Slides>33</Slides>
  <Notes>17</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33</vt:i4>
      </vt:variant>
    </vt:vector>
  </HeadingPairs>
  <TitlesOfParts>
    <vt:vector size="50" baseType="lpstr">
      <vt:lpstr>Arial</vt:lpstr>
      <vt:lpstr>Calibri</vt:lpstr>
      <vt:lpstr>Calibri Light</vt:lpstr>
      <vt:lpstr>Cambria</vt:lpstr>
      <vt:lpstr>Lucida Grande</vt:lpstr>
      <vt:lpstr>Rockwell</vt:lpstr>
      <vt:lpstr>Trebuchet MS</vt:lpstr>
      <vt:lpstr>Tw Cen MT</vt:lpstr>
      <vt:lpstr>Wingdings</vt:lpstr>
      <vt:lpstr>Wingdings 2</vt:lpstr>
      <vt:lpstr>1_Median</vt:lpstr>
      <vt:lpstr>Office Theme</vt:lpstr>
      <vt:lpstr>Median</vt:lpstr>
      <vt:lpstr>PPT_template_HB&amp;C</vt:lpstr>
      <vt:lpstr>Text Slide</vt:lpstr>
      <vt:lpstr>Chart/Image slide</vt:lpstr>
      <vt:lpstr>130909_DOE_Final</vt:lpstr>
      <vt:lpstr>Financing Workshop:  Overview of Financing Products  Better Buildings Summit May 17, 2017 </vt:lpstr>
      <vt:lpstr>PowerPoint Presentation</vt:lpstr>
      <vt:lpstr>Barriers to Energy Efficiency Investments</vt:lpstr>
      <vt:lpstr>Financing Product Overview</vt:lpstr>
      <vt:lpstr>Product Features: Special Features/Basic Features</vt:lpstr>
      <vt:lpstr>Markets and Financing Barriers</vt:lpstr>
      <vt:lpstr>Features Specific to Each Jurisdiction</vt:lpstr>
      <vt:lpstr>Q&amp;A</vt:lpstr>
      <vt:lpstr>APPENDIX 1: Capital Sources</vt:lpstr>
      <vt:lpstr>Potential Capital Sources</vt:lpstr>
      <vt:lpstr>Capital Sources:  Federal Public Funding</vt:lpstr>
      <vt:lpstr>Capital Sources:  State/Local Public Funding</vt:lpstr>
      <vt:lpstr>Capital Sources: Utility Funding</vt:lpstr>
      <vt:lpstr>Capital Sources:  Private Debt (“Market-Based”)</vt:lpstr>
      <vt:lpstr>Capital Sources:  Private Debt (“Mission Driven”)</vt:lpstr>
      <vt:lpstr>PowerPoint Presentation</vt:lpstr>
      <vt:lpstr>Issues and Tradeoffs</vt:lpstr>
      <vt:lpstr>APPENDIX 2: Finance Primer</vt:lpstr>
      <vt:lpstr>Finance Primer </vt:lpstr>
      <vt:lpstr>FINANCE: A Means to Get Money from a Capital Provider </vt:lpstr>
      <vt:lpstr>CAPITAL PROVIDER  It All Starts with the “Who”</vt:lpstr>
      <vt:lpstr>Who Manages the Flow of Money? </vt:lpstr>
      <vt:lpstr>AN ORIGINATOR:    </vt:lpstr>
      <vt:lpstr>Who Manages the Flow of Money? </vt:lpstr>
      <vt:lpstr>SERVICER </vt:lpstr>
      <vt:lpstr>What About Utility On-Bill Programs?  </vt:lpstr>
      <vt:lpstr>What About PACE Programs?  </vt:lpstr>
      <vt:lpstr>What Role for the Gov’t or Utility?  </vt:lpstr>
      <vt:lpstr>Conclusion  </vt:lpstr>
      <vt:lpstr>Resource Sides</vt:lpstr>
      <vt:lpstr>BELLS &amp; WHISTLES  Warehouse</vt:lpstr>
      <vt:lpstr>BELLS &amp; WHISTLES  Credit Enhancement</vt:lpstr>
      <vt:lpstr>Spectrum of Utility Roles in On-Bill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Kramer</dc:creator>
  <cp:lastModifiedBy>Steve Larose</cp:lastModifiedBy>
  <cp:revision>83</cp:revision>
  <dcterms:created xsi:type="dcterms:W3CDTF">2016-03-18T15:52:12Z</dcterms:created>
  <dcterms:modified xsi:type="dcterms:W3CDTF">2019-05-23T09:32:21Z</dcterms:modified>
</cp:coreProperties>
</file>