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314" r:id="rId3"/>
    <p:sldId id="332" r:id="rId4"/>
    <p:sldId id="312" r:id="rId5"/>
    <p:sldId id="359" r:id="rId6"/>
    <p:sldId id="362" r:id="rId7"/>
    <p:sldId id="363" r:id="rId8"/>
    <p:sldId id="360" r:id="rId9"/>
    <p:sldId id="361" r:id="rId10"/>
    <p:sldId id="370" r:id="rId11"/>
    <p:sldId id="364" r:id="rId12"/>
    <p:sldId id="357" r:id="rId13"/>
    <p:sldId id="365" r:id="rId14"/>
    <p:sldId id="366" r:id="rId15"/>
    <p:sldId id="372" r:id="rId16"/>
    <p:sldId id="373" r:id="rId17"/>
    <p:sldId id="368" r:id="rId18"/>
    <p:sldId id="369" r:id="rId19"/>
    <p:sldId id="371" r:id="rId20"/>
    <p:sldId id="35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25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NYSERDA Clean Energy Fund Proposal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Sheet3!$A$3</c:f>
              <c:strCache>
                <c:ptCount val="1"/>
                <c:pt idx="0">
                  <c:v>Traditional Programs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Sheet3!$B$2:$H$2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Sheet3!$B$3:$H$3</c:f>
              <c:numCache>
                <c:formatCode>"$"#,##0_);[Red]\("$"#,##0\)</c:formatCode>
                <c:ptCount val="7"/>
                <c:pt idx="0">
                  <c:v>925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650</c:v>
                </c:pt>
                <c:pt idx="5">
                  <c:v>625</c:v>
                </c:pt>
                <c:pt idx="6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C3-4114-B33C-07653D5C22F6}"/>
            </c:ext>
          </c:extLst>
        </c:ser>
        <c:ser>
          <c:idx val="1"/>
          <c:order val="1"/>
          <c:tx>
            <c:strRef>
              <c:f>Sheet3!$A$4</c:f>
              <c:strCache>
                <c:ptCount val="1"/>
                <c:pt idx="0">
                  <c:v>NY Green Bank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Sheet3!$B$2:$H$2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Sheet3!$B$4:$H$4</c:f>
              <c:numCache>
                <c:formatCode>"$"#,##0_);[Red]\("$"#,##0\)</c:formatCode>
                <c:ptCount val="7"/>
                <c:pt idx="0">
                  <c:v>413.875</c:v>
                </c:pt>
                <c:pt idx="1">
                  <c:v>609.25</c:v>
                </c:pt>
                <c:pt idx="2">
                  <c:v>804.625</c:v>
                </c:pt>
                <c:pt idx="3">
                  <c:v>1000</c:v>
                </c:pt>
                <c:pt idx="4">
                  <c:v>1000</c:v>
                </c:pt>
                <c:pt idx="5">
                  <c:v>1000</c:v>
                </c:pt>
                <c:pt idx="6">
                  <c:v>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C3-4114-B33C-07653D5C2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7074440"/>
        <c:axId val="662916280"/>
      </c:lineChart>
      <c:catAx>
        <c:axId val="657074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916280"/>
        <c:crosses val="autoZero"/>
        <c:auto val="1"/>
        <c:lblAlgn val="ctr"/>
        <c:lblOffset val="100"/>
        <c:noMultiLvlLbl val="0"/>
      </c:catAx>
      <c:valAx>
        <c:axId val="662916280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074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349D4-AE68-4248-A738-B35554BC7007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7ED05-95A0-4784-B417-60049E10E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ED05-95A0-4784-B417-60049E10E0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9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ED05-95A0-4784-B417-60049E10E0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1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8153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FAFE72-59A1-4EF7-AA95-3C40E35701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2pPr>
              <a:buSzPct val="60000"/>
              <a:buFont typeface="Wingdings 2" pitchFamily="18" charset="2"/>
              <a:buChar char=""/>
              <a:defRPr/>
            </a:lvl2pPr>
            <a:lvl3pPr>
              <a:buClr>
                <a:schemeClr val="tx1"/>
              </a:buClr>
              <a:buSzPct val="60000"/>
              <a:buFont typeface="Wingdings 2" pitchFamily="18" charset="2"/>
              <a:buChar char=""/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1"/>
              </a:buClr>
              <a:buFont typeface="Wingdings 2" pitchFamily="18" charset="2"/>
              <a:buChar char="¢"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10854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30629"/>
            <a:ext cx="91440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200400"/>
            <a:ext cx="7010400" cy="3276600"/>
          </a:xfrm>
        </p:spPr>
        <p:txBody>
          <a:bodyPr>
            <a:normAutofit fontScale="90000"/>
          </a:bodyPr>
          <a:lstStyle/>
          <a:p>
            <a:br>
              <a:rPr lang="en-US" sz="2700" b="1" dirty="0"/>
            </a:br>
            <a:r>
              <a:rPr lang="en-US" sz="3100" b="1" dirty="0"/>
              <a:t>Growing the Pie?</a:t>
            </a:r>
            <a:br>
              <a:rPr lang="en-US" sz="3100" b="1" dirty="0"/>
            </a:br>
            <a:br>
              <a:rPr lang="en-US" sz="3100" b="1" dirty="0"/>
            </a:br>
            <a:r>
              <a:rPr lang="en-US" sz="3100" b="1" dirty="0"/>
              <a:t>Assessing Financing’s Achievable Savings Potential</a:t>
            </a:r>
            <a:br>
              <a:rPr lang="en-US" sz="2700" b="1" dirty="0"/>
            </a:br>
            <a:br>
              <a:rPr lang="en-US" sz="2700" b="1" cap="none" dirty="0"/>
            </a:br>
            <a:r>
              <a:rPr lang="en-US" sz="2700" b="1" cap="none" dirty="0"/>
              <a:t>August 23, 2016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Chris Kramer, Energy Futures Group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990600"/>
            <a:ext cx="2667000" cy="204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6096000"/>
            <a:ext cx="1143000" cy="65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Addressable Potential: Implications?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7399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California: </a:t>
            </a:r>
          </a:p>
          <a:p>
            <a:r>
              <a:rPr lang="en-US" dirty="0"/>
              <a:t>Navigant Model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Achievable Potential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EC927-C923-4D85-A3AA-D3ED79C77DC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17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Achievable Potential: CA Model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610600" cy="449580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74826" y="6355080"/>
            <a:ext cx="3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Source: Navigant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29" y="1470660"/>
            <a:ext cx="7603838" cy="47548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Achievable Potential: CA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8319009" cy="4480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6400" y="6315193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Source: Navigant</a:t>
            </a:r>
          </a:p>
        </p:txBody>
      </p:sp>
    </p:spTree>
    <p:extLst>
      <p:ext uri="{BB962C8B-B14F-4D97-AF65-F5344CB8AC3E}">
        <p14:creationId xmlns:p14="http://schemas.microsoft.com/office/powerpoint/2010/main" val="3022178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Achievable Potential: California</a:t>
            </a:r>
            <a:br>
              <a:rPr lang="en-US" sz="3600" dirty="0"/>
            </a:br>
            <a:r>
              <a:rPr lang="en-US" sz="3600" dirty="0"/>
              <a:t>Navigant Detailed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1010" y="1516698"/>
            <a:ext cx="891299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60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Achievable Potential: California</a:t>
            </a:r>
            <a:br>
              <a:rPr lang="en-US" dirty="0"/>
            </a:br>
            <a:r>
              <a:rPr lang="en-US" dirty="0"/>
              <a:t>Inputs and Sources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Inputs included:</a:t>
            </a:r>
          </a:p>
          <a:p>
            <a:pPr lvl="1"/>
            <a:r>
              <a:rPr lang="en-US" dirty="0"/>
              <a:t>Past survey results</a:t>
            </a:r>
          </a:p>
          <a:p>
            <a:pPr lvl="1"/>
            <a:r>
              <a:rPr lang="en-US" dirty="0"/>
              <a:t>Observations from financing programs in California and other states</a:t>
            </a:r>
          </a:p>
          <a:p>
            <a:pPr lvl="1"/>
            <a:r>
              <a:rPr lang="en-US" dirty="0"/>
              <a:t>Expert interviews</a:t>
            </a:r>
          </a:p>
          <a:p>
            <a:pPr lvl="1"/>
            <a:r>
              <a:rPr lang="en-US" dirty="0"/>
              <a:t>Literature research</a:t>
            </a:r>
          </a:p>
          <a:p>
            <a:pPr lvl="1"/>
            <a:r>
              <a:rPr lang="en-US" dirty="0"/>
              <a:t>Process evaluation of California’s small business On-Bill Financing Program</a:t>
            </a:r>
          </a:p>
        </p:txBody>
      </p:sp>
    </p:spTree>
    <p:extLst>
      <p:ext uri="{BB962C8B-B14F-4D97-AF65-F5344CB8AC3E}">
        <p14:creationId xmlns:p14="http://schemas.microsoft.com/office/powerpoint/2010/main" val="2400045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Achievable Potential: California</a:t>
            </a:r>
            <a:br>
              <a:rPr lang="en-US" dirty="0"/>
            </a:br>
            <a:r>
              <a:rPr lang="en-US" dirty="0"/>
              <a:t>Findings from Background Research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findings included:</a:t>
            </a:r>
          </a:p>
          <a:p>
            <a:pPr lvl="1"/>
            <a:r>
              <a:rPr lang="en-US" dirty="0"/>
              <a:t>Financing may enable, rather than drive, demand</a:t>
            </a:r>
          </a:p>
          <a:p>
            <a:pPr lvl="1"/>
            <a:r>
              <a:rPr lang="en-US" dirty="0"/>
              <a:t>Complementary strategies are needed to overcome wide range of EE barriers</a:t>
            </a:r>
          </a:p>
          <a:p>
            <a:pPr lvl="1"/>
            <a:r>
              <a:rPr lang="en-US" dirty="0"/>
              <a:t>Program design parameters may impact saving and participation rates</a:t>
            </a:r>
          </a:p>
          <a:p>
            <a:pPr lvl="1"/>
            <a:r>
              <a:rPr lang="en-US" dirty="0"/>
              <a:t>Private financing may be readily available to customers in some markets</a:t>
            </a:r>
          </a:p>
          <a:p>
            <a:pPr lvl="1"/>
            <a:r>
              <a:rPr lang="en-US" dirty="0"/>
              <a:t>Financing itself may sometimes introduce additional market barriers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85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Achievable Potential: CA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9588" y="1676400"/>
            <a:ext cx="6319519" cy="4846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652272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Navigant</a:t>
            </a:r>
          </a:p>
        </p:txBody>
      </p:sp>
    </p:spTree>
    <p:extLst>
      <p:ext uri="{BB962C8B-B14F-4D97-AF65-F5344CB8AC3E}">
        <p14:creationId xmlns:p14="http://schemas.microsoft.com/office/powerpoint/2010/main" val="2242630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Achievable Potential: CA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14963" y="1547912"/>
            <a:ext cx="6148770" cy="4846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6443031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Navigant</a:t>
            </a:r>
          </a:p>
        </p:txBody>
      </p:sp>
    </p:spTree>
    <p:extLst>
      <p:ext uri="{BB962C8B-B14F-4D97-AF65-F5344CB8AC3E}">
        <p14:creationId xmlns:p14="http://schemas.microsoft.com/office/powerpoint/2010/main" val="1764521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Comparing the New York and California Approaches to Estimating Financing Potential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Addressable vs. Achievable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EC927-C923-4D85-A3AA-D3ED79C77DC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Futures Group Consulting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Areas of Expertise</a:t>
            </a:r>
          </a:p>
          <a:p>
            <a:r>
              <a:rPr lang="en-US" dirty="0"/>
              <a:t>Policy Development</a:t>
            </a:r>
          </a:p>
          <a:p>
            <a:r>
              <a:rPr lang="en-US" dirty="0"/>
              <a:t>Program Design</a:t>
            </a:r>
          </a:p>
          <a:p>
            <a:r>
              <a:rPr lang="en-US" dirty="0"/>
              <a:t>Building Codes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Cost-Effectiveness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Range of Clients</a:t>
            </a:r>
          </a:p>
          <a:p>
            <a:r>
              <a:rPr lang="en-US" dirty="0"/>
              <a:t>Government Agencies</a:t>
            </a:r>
          </a:p>
          <a:p>
            <a:r>
              <a:rPr lang="en-US" dirty="0"/>
              <a:t>Advocates</a:t>
            </a:r>
          </a:p>
          <a:p>
            <a:r>
              <a:rPr lang="en-US" dirty="0"/>
              <a:t>Regulators</a:t>
            </a:r>
          </a:p>
          <a:p>
            <a:r>
              <a:rPr lang="en-US" dirty="0"/>
              <a:t>Utilities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562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Clients in 30 states/provinces plus regional, national and international organizations.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76CEC927-C923-4D85-A3AA-D3ED79C77D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Comparing Approaches to Assessing Energy Efficiency Financing Potential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67555419"/>
              </p:ext>
            </p:extLst>
          </p:nvPr>
        </p:nvGraphicFramePr>
        <p:xfrm>
          <a:off x="612647" y="1904999"/>
          <a:ext cx="8302752" cy="4953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7584">
                  <a:extLst>
                    <a:ext uri="{9D8B030D-6E8A-4147-A177-3AD203B41FA5}">
                      <a16:colId xmlns:a16="http://schemas.microsoft.com/office/drawing/2014/main" val="1894544822"/>
                    </a:ext>
                  </a:extLst>
                </a:gridCol>
                <a:gridCol w="2767584">
                  <a:extLst>
                    <a:ext uri="{9D8B030D-6E8A-4147-A177-3AD203B41FA5}">
                      <a16:colId xmlns:a16="http://schemas.microsoft.com/office/drawing/2014/main" val="2108899432"/>
                    </a:ext>
                  </a:extLst>
                </a:gridCol>
                <a:gridCol w="2767584">
                  <a:extLst>
                    <a:ext uri="{9D8B030D-6E8A-4147-A177-3AD203B41FA5}">
                      <a16:colId xmlns:a16="http://schemas.microsoft.com/office/drawing/2014/main" val="3805042274"/>
                    </a:ext>
                  </a:extLst>
                </a:gridCol>
              </a:tblGrid>
              <a:tr h="4502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Jurisdiction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5585652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How study was labeled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“Addressable” Potential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“Achievable” Potential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045594"/>
                  </a:ext>
                </a:extLst>
              </a:tr>
              <a:tr h="13508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What was projected?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Amount of Capital That Could Be Deployed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Amount of Energy Savings Achieved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(Attributable to Financing)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877294"/>
                  </a:ext>
                </a:extLst>
              </a:tr>
              <a:tr h="13508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Under what circumstances?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If all possible projects were completed today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 light of market barriers and likely participation in specific financing programs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9558433"/>
                  </a:ext>
                </a:extLst>
              </a:tr>
              <a:tr h="13508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Bottom-line conclusion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$55 billion could be deployed into energy efficiency financing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 – 5% additional savings could be realized by layering financing onto portfolio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986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979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Chris Kramer, Senior Consultant</a:t>
            </a:r>
          </a:p>
          <a:p>
            <a:r>
              <a:rPr lang="en-US" dirty="0"/>
              <a:t>Energy Futures Group</a:t>
            </a:r>
          </a:p>
          <a:p>
            <a:r>
              <a:rPr lang="en-US" dirty="0"/>
              <a:t>Phone:  802-482-5001 x4</a:t>
            </a:r>
          </a:p>
          <a:p>
            <a:r>
              <a:rPr lang="en-US" dirty="0"/>
              <a:t>ckramer@energyfuturesgroup.com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953000"/>
            <a:ext cx="1828800" cy="1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EC927-C923-4D85-A3AA-D3ED79C77DC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100" dirty="0"/>
              <a:t>Financing Potential from a “Technical” Perspective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/>
              <a:t>Financing Potential from an “Addressable” Perspective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/>
              <a:t>Financing Potential from an “Achievable” Perspective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United States: </a:t>
            </a:r>
          </a:p>
          <a:p>
            <a:r>
              <a:rPr lang="en-US" dirty="0"/>
              <a:t>Deutsche Bank/Rockefeller Model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Potential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EC927-C923-4D85-A3AA-D3ED79C77DC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Technical Potential: U.S.</a:t>
            </a:r>
            <a:br>
              <a:rPr lang="en-US" sz="4000" dirty="0"/>
            </a:br>
            <a:r>
              <a:rPr lang="en-US" sz="4000" dirty="0"/>
              <a:t>Deutsche Bank/Rockefeller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83392" y="2244249"/>
            <a:ext cx="8830306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998" y="5715000"/>
            <a:ext cx="8648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Bottom line: </a:t>
            </a:r>
          </a:p>
          <a:p>
            <a:r>
              <a:rPr lang="en-US" i="1" dirty="0"/>
              <a:t>“Scaling building energy efficiency retrofits in the United States offers a </a:t>
            </a:r>
            <a:r>
              <a:rPr lang="en-US" b="1" i="1" dirty="0"/>
              <a:t>$</a:t>
            </a:r>
            <a:r>
              <a:rPr lang="en-US" b="1" i="1" u="sng" dirty="0"/>
              <a:t>279 billion </a:t>
            </a:r>
            <a:r>
              <a:rPr lang="en-US" i="1" dirty="0"/>
              <a:t>dollar investment opportunity.”</a:t>
            </a:r>
          </a:p>
          <a:p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3392" y="1698561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Savings (Annual </a:t>
            </a:r>
            <a:r>
              <a:rPr lang="en-US" dirty="0" err="1"/>
              <a:t>Tbtu</a:t>
            </a:r>
            <a:r>
              <a:rPr lang="en-US" dirty="0"/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92" y="4209316"/>
            <a:ext cx="8830306" cy="1371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3392" y="3705900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Investment ($</a:t>
            </a:r>
            <a:r>
              <a:rPr lang="en-US" dirty="0" err="1"/>
              <a:t>Bn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128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Potential: Implications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/>
              <a:t>“Implications for Policy”</a:t>
            </a:r>
          </a:p>
          <a:p>
            <a:pPr marL="0" indent="0">
              <a:buNone/>
            </a:pPr>
            <a:r>
              <a:rPr lang="en-US" dirty="0"/>
              <a:t>(How do we get there, according to DB/Rockefeller?)</a:t>
            </a:r>
            <a:endParaRPr lang="en-US" i="1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Mandates (targets) that set comprehensive energy efficiency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Disclosure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Leadership by example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Subsidies, incentives and guarantees to ‘de-risk’ energy efficiency investments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1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York: </a:t>
            </a:r>
          </a:p>
          <a:p>
            <a:r>
              <a:rPr lang="en-US" dirty="0"/>
              <a:t>Booz &amp; Co. Model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Addressable Potential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EC927-C923-4D85-A3AA-D3ED79C77DC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65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York Model: Technical Potential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050503" cy="39319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181600" y="6096000"/>
            <a:ext cx="35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Source: Booz 2013</a:t>
            </a:r>
          </a:p>
        </p:txBody>
      </p:sp>
    </p:spTree>
    <p:extLst>
      <p:ext uri="{BB962C8B-B14F-4D97-AF65-F5344CB8AC3E}">
        <p14:creationId xmlns:p14="http://schemas.microsoft.com/office/powerpoint/2010/main" val="76260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New York Model:</a:t>
            </a:r>
            <a:br>
              <a:rPr lang="en-US" sz="3600" dirty="0"/>
            </a:br>
            <a:r>
              <a:rPr lang="en-US" sz="3600" dirty="0"/>
              <a:t>Green Bank “Addressable” Potential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2057400"/>
            <a:ext cx="9121307" cy="3291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6096000"/>
            <a:ext cx="35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Source: Booz 2013</a:t>
            </a:r>
          </a:p>
        </p:txBody>
      </p:sp>
    </p:spTree>
    <p:extLst>
      <p:ext uri="{BB962C8B-B14F-4D97-AF65-F5344CB8AC3E}">
        <p14:creationId xmlns:p14="http://schemas.microsoft.com/office/powerpoint/2010/main" val="386479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8">
      <a:dk1>
        <a:srgbClr val="00245A"/>
      </a:dk1>
      <a:lt1>
        <a:sysClr val="window" lastClr="FFFFFF"/>
      </a:lt1>
      <a:dk2>
        <a:srgbClr val="00245A"/>
      </a:dk2>
      <a:lt2>
        <a:srgbClr val="FFFFFF"/>
      </a:lt2>
      <a:accent1>
        <a:srgbClr val="52AEBA"/>
      </a:accent1>
      <a:accent2>
        <a:srgbClr val="37A31D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1289</TotalTime>
  <Words>471</Words>
  <Application>Microsoft Office PowerPoint</Application>
  <PresentationFormat>On-screen Show (4:3)</PresentationFormat>
  <Paragraphs>118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 Growing the Pie?  Assessing Financing’s Achievable Savings Potential  August 23, 2016 </vt:lpstr>
      <vt:lpstr>Energy Futures Group Consulting</vt:lpstr>
      <vt:lpstr>Presentation Overview</vt:lpstr>
      <vt:lpstr>Technical Potential</vt:lpstr>
      <vt:lpstr>Technical Potential: U.S. Deutsche Bank/Rockefeller Model</vt:lpstr>
      <vt:lpstr>Technical Potential: Implications</vt:lpstr>
      <vt:lpstr>Addressable Potential</vt:lpstr>
      <vt:lpstr>New York Model: Technical Potential</vt:lpstr>
      <vt:lpstr>New York Model: Green Bank “Addressable” Potential</vt:lpstr>
      <vt:lpstr>Addressable Potential: Implications?</vt:lpstr>
      <vt:lpstr>Achievable Potential</vt:lpstr>
      <vt:lpstr>Achievable Potential: CA Model </vt:lpstr>
      <vt:lpstr>Achievable Potential: CA Model</vt:lpstr>
      <vt:lpstr>Achievable Potential: California Navigant Detailed Approach</vt:lpstr>
      <vt:lpstr>Achievable Potential: California Inputs and Sources</vt:lpstr>
      <vt:lpstr>Achievable Potential: California Findings from Background Research</vt:lpstr>
      <vt:lpstr>Achievable Potential: CA Model</vt:lpstr>
      <vt:lpstr>Achievable Potential: CA Model</vt:lpstr>
      <vt:lpstr>Addressable vs. Achievable</vt:lpstr>
      <vt:lpstr>Comparing Approaches to Assessing Energy Efficiency Financing Potential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Raising the Bar:  New Building Standards Affordable Comfort New England 2010</dc:title>
  <dc:creator>Richard Faesy</dc:creator>
  <cp:lastModifiedBy>Chris Kramer</cp:lastModifiedBy>
  <cp:revision>112</cp:revision>
  <dcterms:created xsi:type="dcterms:W3CDTF">2010-10-03T14:32:32Z</dcterms:created>
  <dcterms:modified xsi:type="dcterms:W3CDTF">2016-08-23T04:30:40Z</dcterms:modified>
</cp:coreProperties>
</file>