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332" r:id="rId3"/>
    <p:sldId id="312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29" autoAdjust="0"/>
    <p:restoredTop sz="86323" autoAdjust="0"/>
  </p:normalViewPr>
  <p:slideViewPr>
    <p:cSldViewPr>
      <p:cViewPr varScale="1">
        <p:scale>
          <a:sx n="58" d="100"/>
          <a:sy n="58" d="100"/>
        </p:scale>
        <p:origin x="8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349D4-AE68-4248-A738-B35554BC7007}" type="datetimeFigureOut">
              <a:rPr lang="en-US" smtClean="0"/>
              <a:pPr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ED05-95A0-4784-B417-60049E10E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ED05-95A0-4784-B417-60049E10E01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8153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FAFE72-59A1-4EF7-AA95-3C40E35701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2pPr>
              <a:buSzPct val="60000"/>
              <a:buFont typeface="Wingdings 2" pitchFamily="18" charset="2"/>
              <a:buChar char=""/>
              <a:defRPr/>
            </a:lvl2pPr>
            <a:lvl3pPr>
              <a:buClr>
                <a:schemeClr val="tx1"/>
              </a:buClr>
              <a:buSzPct val="60000"/>
              <a:buFont typeface="Wingdings 2" pitchFamily="18" charset="2"/>
              <a:buChar char=""/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1"/>
              </a:buClr>
              <a:buFont typeface="Wingdings 2" pitchFamily="18" charset="2"/>
              <a:buChar char="¢"/>
              <a:defRPr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30629"/>
            <a:ext cx="914400" cy="52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CEC927-C923-4D85-A3AA-D3ED79C77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733800"/>
            <a:ext cx="7010400" cy="27432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sz="3100" b="1" dirty="0"/>
              <a:t>Affordable Multifamily energy efficiency Financing</a:t>
            </a:r>
            <a:br>
              <a:rPr lang="en-US" b="1" dirty="0"/>
            </a:br>
            <a:br>
              <a:rPr lang="en-US" sz="2700" b="1" dirty="0"/>
            </a:br>
            <a:br>
              <a:rPr lang="en-US" sz="2700" b="1" cap="none" dirty="0"/>
            </a:br>
            <a:r>
              <a:rPr lang="en-US" sz="2700" b="1" cap="none" dirty="0"/>
              <a:t>NEEP 2016 Regional Multifamily Leadership Group Summit, June 23, 2016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Chris Kramer, Energy Futures Group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90600"/>
            <a:ext cx="2667000" cy="204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6096000"/>
            <a:ext cx="1143000" cy="6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Energy Loan Product 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/>
              <a:t>Secured</a:t>
            </a:r>
          </a:p>
          <a:p>
            <a:pPr lvl="1"/>
            <a:r>
              <a:rPr lang="en-US" sz="2700" dirty="0"/>
              <a:t>First mortgage: New York Chicago (CIC/Elevate); Fannie Mae</a:t>
            </a:r>
          </a:p>
          <a:p>
            <a:pPr lvl="1"/>
            <a:r>
              <a:rPr lang="en-US" sz="2700" dirty="0"/>
              <a:t>Junior lien: CIC (Chicago)</a:t>
            </a:r>
          </a:p>
          <a:p>
            <a:r>
              <a:rPr lang="en-US" sz="3100" dirty="0"/>
              <a:t>Unsecured: CT (CHIF LIME Loan)</a:t>
            </a:r>
          </a:p>
          <a:p>
            <a:r>
              <a:rPr lang="en-US" sz="3100" dirty="0"/>
              <a:t>On-Bill: </a:t>
            </a:r>
          </a:p>
          <a:p>
            <a:pPr lvl="1"/>
            <a:r>
              <a:rPr lang="en-US" sz="2700" dirty="0"/>
              <a:t>On-Bill financing: NJ PSEG</a:t>
            </a:r>
          </a:p>
          <a:p>
            <a:pPr lvl="1"/>
            <a:r>
              <a:rPr lang="en-US" sz="2700" dirty="0"/>
              <a:t>On-</a:t>
            </a:r>
            <a:r>
              <a:rPr lang="en-US" sz="2700" dirty="0" err="1"/>
              <a:t>bll</a:t>
            </a:r>
            <a:r>
              <a:rPr lang="en-US" sz="2700" dirty="0"/>
              <a:t> repayment: CA (CAEATFA MF Pilot)</a:t>
            </a:r>
          </a:p>
          <a:p>
            <a:r>
              <a:rPr lang="en-US" sz="3100" dirty="0"/>
              <a:t>PACE: NY (Empire)</a:t>
            </a:r>
          </a:p>
          <a:p>
            <a:r>
              <a:rPr lang="en-US" sz="3100" dirty="0"/>
              <a:t>ESCO financing: NYCHA</a:t>
            </a:r>
          </a:p>
          <a:p>
            <a:r>
              <a:rPr lang="en-US" sz="3100" dirty="0"/>
              <a:t>ESAs: </a:t>
            </a:r>
            <a:r>
              <a:rPr lang="en-US" sz="3100" dirty="0" err="1"/>
              <a:t>SparkFund</a:t>
            </a:r>
            <a:r>
              <a:rPr lang="en-US" sz="3100" dirty="0"/>
              <a:t>, Joule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3200" dirty="0"/>
              <a:t>Price Breaks for Multifamily</a:t>
            </a:r>
            <a:br>
              <a:rPr lang="en-US" sz="3200" dirty="0"/>
            </a:br>
            <a:r>
              <a:rPr lang="en-US" sz="3200" dirty="0"/>
              <a:t>Acquisition and Refinance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/>
              <a:t>Fannie Mae</a:t>
            </a:r>
          </a:p>
          <a:p>
            <a:pPr lvl="1"/>
            <a:r>
              <a:rPr lang="en-US" sz="2800" dirty="0"/>
              <a:t>Existing “green” properties</a:t>
            </a:r>
          </a:p>
          <a:p>
            <a:pPr lvl="1"/>
            <a:r>
              <a:rPr lang="en-US" sz="2800" dirty="0"/>
              <a:t>Properties planning work</a:t>
            </a:r>
          </a:p>
          <a:p>
            <a:r>
              <a:rPr lang="en-US" sz="3100" dirty="0"/>
              <a:t>FHA</a:t>
            </a:r>
          </a:p>
          <a:p>
            <a:pPr lvl="1"/>
            <a:r>
              <a:rPr lang="en-US" sz="2700" dirty="0"/>
              <a:t>Insurance discount</a:t>
            </a:r>
          </a:p>
          <a:p>
            <a:pPr lvl="1"/>
            <a:r>
              <a:rPr lang="en-US" sz="2700" dirty="0"/>
              <a:t>CT Example: Combining with Predevelopment Loan</a:t>
            </a:r>
          </a:p>
          <a:p>
            <a:r>
              <a:rPr lang="en-US" sz="3100" dirty="0"/>
              <a:t>Freddie Mac</a:t>
            </a:r>
          </a:p>
        </p:txBody>
      </p:sp>
    </p:spTree>
    <p:extLst>
      <p:ext uri="{BB962C8B-B14F-4D97-AF65-F5344CB8AC3E}">
        <p14:creationId xmlns:p14="http://schemas.microsoft.com/office/powerpoint/2010/main" val="407401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Programmatic Involvement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100" dirty="0"/>
              <a:t>Integration of Utility Programs into Housing Agency Processes (CT Example)</a:t>
            </a:r>
          </a:p>
          <a:p>
            <a:r>
              <a:rPr lang="en-US" sz="3100" dirty="0"/>
              <a:t>Credit Enhancement</a:t>
            </a:r>
          </a:p>
          <a:p>
            <a:r>
              <a:rPr lang="en-US" sz="3100" dirty="0"/>
              <a:t>On-Bill Financing and Repayment</a:t>
            </a:r>
          </a:p>
          <a:p>
            <a:r>
              <a:rPr lang="en-US" sz="3100" dirty="0"/>
              <a:t>Technical Assistance</a:t>
            </a:r>
          </a:p>
          <a:p>
            <a:r>
              <a:rPr lang="en-US" sz="3100" dirty="0"/>
              <a:t>Marketing and Outreach</a:t>
            </a:r>
          </a:p>
          <a:p>
            <a:r>
              <a:rPr lang="en-US" sz="3100" dirty="0"/>
              <a:t>Rebates and Incentives</a:t>
            </a:r>
          </a:p>
        </p:txBody>
      </p:sp>
    </p:spTree>
    <p:extLst>
      <p:ext uri="{BB962C8B-B14F-4D97-AF65-F5344CB8AC3E}">
        <p14:creationId xmlns:p14="http://schemas.microsoft.com/office/powerpoint/2010/main" val="3686342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Chris Kramer</a:t>
            </a:r>
          </a:p>
          <a:p>
            <a:r>
              <a:rPr lang="en-US" dirty="0"/>
              <a:t>Energy Futures Group</a:t>
            </a:r>
          </a:p>
          <a:p>
            <a:r>
              <a:rPr lang="en-US" dirty="0"/>
              <a:t>ckramer@energyfuturesgroup.com</a:t>
            </a:r>
          </a:p>
          <a:p>
            <a:r>
              <a:rPr lang="en-US" dirty="0"/>
              <a:t>Phone:  802-482-5001 x4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953000"/>
            <a:ext cx="1828800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/>
              <a:t>Barriers and Solutions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Energy Loan Product Types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Price Breaks for Multifamily Acquisition and Refinancing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Programmatic Involvement</a:t>
            </a:r>
            <a:endParaRPr lang="en-US" sz="3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General 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Financing-Specific Barriers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and Solutions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CEC927-C923-4D85-A3AA-D3ED79C77D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Barriers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8610600" cy="4495800"/>
          </a:xfrm>
        </p:spPr>
        <p:txBody>
          <a:bodyPr/>
          <a:lstStyle/>
          <a:p>
            <a:r>
              <a:rPr lang="en-US" dirty="0"/>
              <a:t>Generating demand</a:t>
            </a:r>
          </a:p>
          <a:p>
            <a:r>
              <a:rPr lang="en-US" dirty="0"/>
              <a:t>Confidence in savings projections</a:t>
            </a:r>
          </a:p>
          <a:p>
            <a:r>
              <a:rPr lang="en-US" dirty="0"/>
              <a:t>Non-energy issues</a:t>
            </a:r>
          </a:p>
          <a:p>
            <a:r>
              <a:rPr lang="en-US" dirty="0"/>
              <a:t>Capacity</a:t>
            </a:r>
          </a:p>
          <a:p>
            <a:r>
              <a:rPr lang="en-US" dirty="0"/>
              <a:t>Split Incentives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Financing-Specific Barriers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Creditworthiness and Underwriting</a:t>
            </a:r>
          </a:p>
          <a:p>
            <a:r>
              <a:rPr lang="en-US" sz="3600" dirty="0"/>
              <a:t>Timing</a:t>
            </a:r>
          </a:p>
          <a:p>
            <a:r>
              <a:rPr lang="en-US" sz="3600" dirty="0"/>
              <a:t>Debt Stack/Ownership Issues</a:t>
            </a:r>
          </a:p>
        </p:txBody>
      </p:sp>
    </p:spTree>
    <p:extLst>
      <p:ext uri="{BB962C8B-B14F-4D97-AF65-F5344CB8AC3E}">
        <p14:creationId xmlns:p14="http://schemas.microsoft.com/office/powerpoint/2010/main" val="350117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Creditworthiness and Underwriting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Borrower strength</a:t>
            </a:r>
          </a:p>
          <a:p>
            <a:r>
              <a:rPr lang="en-US" sz="3600" dirty="0"/>
              <a:t>Building financials</a:t>
            </a:r>
          </a:p>
          <a:p>
            <a:r>
              <a:rPr lang="en-US" sz="3600" dirty="0"/>
              <a:t>Underwriting energy savings</a:t>
            </a:r>
          </a:p>
          <a:p>
            <a:r>
              <a:rPr lang="en-US" sz="3600" dirty="0"/>
              <a:t>Bill payment history</a:t>
            </a:r>
          </a:p>
        </p:txBody>
      </p:sp>
    </p:spTree>
    <p:extLst>
      <p:ext uri="{BB962C8B-B14F-4D97-AF65-F5344CB8AC3E}">
        <p14:creationId xmlns:p14="http://schemas.microsoft.com/office/powerpoint/2010/main" val="187543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Key Decision Points</a:t>
            </a:r>
          </a:p>
          <a:p>
            <a:pPr lvl="1"/>
            <a:r>
              <a:rPr lang="en-US" sz="3600" dirty="0"/>
              <a:t>Construction</a:t>
            </a:r>
          </a:p>
          <a:p>
            <a:pPr lvl="1"/>
            <a:r>
              <a:rPr lang="en-US" sz="3600" dirty="0"/>
              <a:t>Acquisition</a:t>
            </a:r>
          </a:p>
          <a:p>
            <a:pPr lvl="1"/>
            <a:r>
              <a:rPr lang="en-US" sz="3600" dirty="0"/>
              <a:t>Refinance</a:t>
            </a:r>
          </a:p>
          <a:p>
            <a:r>
              <a:rPr lang="en-US" sz="4000" dirty="0"/>
              <a:t>“Mid-Cycle” Projects</a:t>
            </a:r>
          </a:p>
        </p:txBody>
      </p:sp>
    </p:spTree>
    <p:extLst>
      <p:ext uri="{BB962C8B-B14F-4D97-AF65-F5344CB8AC3E}">
        <p14:creationId xmlns:p14="http://schemas.microsoft.com/office/powerpoint/2010/main" val="4252840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Stack/Ownership Issues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Private Ownership: Lien Priority Issues</a:t>
            </a:r>
          </a:p>
          <a:p>
            <a:pPr lvl="1"/>
            <a:r>
              <a:rPr lang="en-US" dirty="0"/>
              <a:t>PACE: NY, CT</a:t>
            </a:r>
          </a:p>
          <a:p>
            <a:pPr lvl="1"/>
            <a:r>
              <a:rPr lang="en-US" dirty="0"/>
              <a:t>First mortgage: Chicago (CIC), NY (CPC), Fannie</a:t>
            </a:r>
          </a:p>
          <a:p>
            <a:pPr lvl="1"/>
            <a:r>
              <a:rPr lang="en-US" dirty="0"/>
              <a:t>Junior lien: Chicago (CIC)</a:t>
            </a:r>
          </a:p>
          <a:p>
            <a:pPr lvl="1"/>
            <a:r>
              <a:rPr lang="en-US" dirty="0"/>
              <a:t>Unsecured: CT (CHIF)</a:t>
            </a:r>
          </a:p>
          <a:p>
            <a:pPr lvl="1"/>
            <a:r>
              <a:rPr lang="en-US" dirty="0"/>
              <a:t>“Non-debt” (may depend on accounting treatment)</a:t>
            </a:r>
          </a:p>
          <a:p>
            <a:pPr lvl="2"/>
            <a:r>
              <a:rPr lang="en-US" dirty="0"/>
              <a:t>On-bill: NJ PSEG, CA OBR</a:t>
            </a:r>
          </a:p>
          <a:p>
            <a:pPr lvl="2"/>
            <a:r>
              <a:rPr lang="en-US" dirty="0"/>
              <a:t>ESA: </a:t>
            </a:r>
            <a:r>
              <a:rPr lang="en-US" dirty="0" err="1"/>
              <a:t>SparkFund</a:t>
            </a:r>
            <a:r>
              <a:rPr lang="en-US" dirty="0"/>
              <a:t>, Joule Assets</a:t>
            </a:r>
          </a:p>
        </p:txBody>
      </p:sp>
    </p:spTree>
    <p:extLst>
      <p:ext uri="{BB962C8B-B14F-4D97-AF65-F5344CB8AC3E}">
        <p14:creationId xmlns:p14="http://schemas.microsoft.com/office/powerpoint/2010/main" val="1501310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Ownership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AFAFE72-59A1-4EF7-AA95-3C40E35701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ESCO/ESPC Financing Options</a:t>
            </a:r>
          </a:p>
          <a:p>
            <a:pPr lvl="1"/>
            <a:r>
              <a:rPr lang="en-US" dirty="0"/>
              <a:t>Bonding</a:t>
            </a:r>
          </a:p>
          <a:p>
            <a:pPr lvl="1"/>
            <a:r>
              <a:rPr lang="en-US" dirty="0"/>
              <a:t>Leasing: NY (NYCHA)</a:t>
            </a:r>
          </a:p>
          <a:p>
            <a:pPr lvl="1"/>
            <a:r>
              <a:rPr lang="en-US" dirty="0"/>
              <a:t>Taxable Debt</a:t>
            </a:r>
          </a:p>
          <a:p>
            <a:r>
              <a:rPr lang="en-US" dirty="0"/>
              <a:t>Non-ESPC arrangements</a:t>
            </a:r>
          </a:p>
          <a:p>
            <a:pPr lvl="1"/>
            <a:r>
              <a:rPr lang="en-US" dirty="0"/>
              <a:t>Leasing</a:t>
            </a:r>
          </a:p>
          <a:p>
            <a:pPr lvl="1"/>
            <a:r>
              <a:rPr lang="en-US" dirty="0"/>
              <a:t>Taxable debt</a:t>
            </a:r>
          </a:p>
        </p:txBody>
      </p:sp>
    </p:spTree>
    <p:extLst>
      <p:ext uri="{BB962C8B-B14F-4D97-AF65-F5344CB8AC3E}">
        <p14:creationId xmlns:p14="http://schemas.microsoft.com/office/powerpoint/2010/main" val="952148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8">
      <a:dk1>
        <a:srgbClr val="00245A"/>
      </a:dk1>
      <a:lt1>
        <a:sysClr val="window" lastClr="FFFFFF"/>
      </a:lt1>
      <a:dk2>
        <a:srgbClr val="00245A"/>
      </a:dk2>
      <a:lt2>
        <a:srgbClr val="FFFFFF"/>
      </a:lt2>
      <a:accent1>
        <a:srgbClr val="52AEBA"/>
      </a:accent1>
      <a:accent2>
        <a:srgbClr val="37A31D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1145</TotalTime>
  <Words>299</Words>
  <Application>Microsoft Office PowerPoint</Application>
  <PresentationFormat>On-screen Show (4:3)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Median</vt:lpstr>
      <vt:lpstr>  Affordable Multifamily energy efficiency Financing   NEEP 2016 Regional Multifamily Leadership Group Summit, June 23, 2016 </vt:lpstr>
      <vt:lpstr>Presentation Overview</vt:lpstr>
      <vt:lpstr>Barriers and Solutions</vt:lpstr>
      <vt:lpstr>General Barriers</vt:lpstr>
      <vt:lpstr>Financing-Specific Barriers</vt:lpstr>
      <vt:lpstr>Creditworthiness and Underwriting</vt:lpstr>
      <vt:lpstr>Timing</vt:lpstr>
      <vt:lpstr>Debt Stack/Ownership Issues</vt:lpstr>
      <vt:lpstr>Public Ownership</vt:lpstr>
      <vt:lpstr>Energy Loan Product Types</vt:lpstr>
      <vt:lpstr>Price Breaks for Multifamily Acquisition and Refinance</vt:lpstr>
      <vt:lpstr>Programmatic Involvement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the Bar:  New Building Standards Affordable Comfort New England 2010</dc:title>
  <dc:creator>Richard Faesy</dc:creator>
  <cp:lastModifiedBy>Chris Kramer</cp:lastModifiedBy>
  <cp:revision>102</cp:revision>
  <dcterms:created xsi:type="dcterms:W3CDTF">2010-10-03T14:32:32Z</dcterms:created>
  <dcterms:modified xsi:type="dcterms:W3CDTF">2016-07-06T14:06:12Z</dcterms:modified>
</cp:coreProperties>
</file>